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4">
  <p:sldMasterIdLst>
    <p:sldMasterId id="2147483648" r:id="rId1"/>
    <p:sldMasterId id="2147483674" r:id="rId2"/>
    <p:sldMasterId id="2147483707" r:id="rId3"/>
    <p:sldMasterId id="2147483713" r:id="rId4"/>
  </p:sldMasterIdLst>
  <p:notesMasterIdLst>
    <p:notesMasterId r:id="rId71"/>
  </p:notesMasterIdLst>
  <p:handoutMasterIdLst>
    <p:handoutMasterId r:id="rId72"/>
  </p:handoutMasterIdLst>
  <p:sldIdLst>
    <p:sldId id="731" r:id="rId5"/>
    <p:sldId id="996" r:id="rId6"/>
    <p:sldId id="1048" r:id="rId7"/>
    <p:sldId id="1049" r:id="rId8"/>
    <p:sldId id="1050" r:id="rId9"/>
    <p:sldId id="1051" r:id="rId10"/>
    <p:sldId id="1020" r:id="rId11"/>
    <p:sldId id="1028" r:id="rId12"/>
    <p:sldId id="1063" r:id="rId13"/>
    <p:sldId id="997" r:id="rId14"/>
    <p:sldId id="998" r:id="rId15"/>
    <p:sldId id="1001" r:id="rId16"/>
    <p:sldId id="1002" r:id="rId17"/>
    <p:sldId id="1085" r:id="rId18"/>
    <p:sldId id="1090" r:id="rId19"/>
    <p:sldId id="1089" r:id="rId20"/>
    <p:sldId id="1086" r:id="rId21"/>
    <p:sldId id="1087" r:id="rId22"/>
    <p:sldId id="1088" r:id="rId23"/>
    <p:sldId id="1064" r:id="rId24"/>
    <p:sldId id="1065" r:id="rId25"/>
    <p:sldId id="1071" r:id="rId26"/>
    <p:sldId id="1067" r:id="rId27"/>
    <p:sldId id="1068" r:id="rId28"/>
    <p:sldId id="1069" r:id="rId29"/>
    <p:sldId id="1070" r:id="rId30"/>
    <p:sldId id="1066" r:id="rId31"/>
    <p:sldId id="1006" r:id="rId32"/>
    <p:sldId id="1007" r:id="rId33"/>
    <p:sldId id="1075" r:id="rId34"/>
    <p:sldId id="1095" r:id="rId35"/>
    <p:sldId id="1096" r:id="rId36"/>
    <p:sldId id="1005" r:id="rId37"/>
    <p:sldId id="1009" r:id="rId38"/>
    <p:sldId id="1010" r:id="rId39"/>
    <p:sldId id="1011" r:id="rId40"/>
    <p:sldId id="1012" r:id="rId41"/>
    <p:sldId id="1013" r:id="rId42"/>
    <p:sldId id="1017" r:id="rId43"/>
    <p:sldId id="1016" r:id="rId44"/>
    <p:sldId id="1018" r:id="rId45"/>
    <p:sldId id="1093" r:id="rId46"/>
    <p:sldId id="1022" r:id="rId47"/>
    <p:sldId id="1124" r:id="rId48"/>
    <p:sldId id="1099" r:id="rId49"/>
    <p:sldId id="1100" r:id="rId50"/>
    <p:sldId id="1101" r:id="rId51"/>
    <p:sldId id="1102" r:id="rId52"/>
    <p:sldId id="1105" r:id="rId53"/>
    <p:sldId id="1103" r:id="rId54"/>
    <p:sldId id="1104" r:id="rId55"/>
    <p:sldId id="1106" r:id="rId56"/>
    <p:sldId id="1107" r:id="rId57"/>
    <p:sldId id="1108" r:id="rId58"/>
    <p:sldId id="1109" r:id="rId59"/>
    <p:sldId id="1110" r:id="rId60"/>
    <p:sldId id="1112" r:id="rId61"/>
    <p:sldId id="1111" r:id="rId62"/>
    <p:sldId id="1113" r:id="rId63"/>
    <p:sldId id="1119" r:id="rId64"/>
    <p:sldId id="1121" r:id="rId65"/>
    <p:sldId id="1122" r:id="rId66"/>
    <p:sldId id="1120" r:id="rId67"/>
    <p:sldId id="1114" r:id="rId68"/>
    <p:sldId id="1125" r:id="rId69"/>
    <p:sldId id="1126" r:id="rId70"/>
  </p:sldIdLst>
  <p:sldSz cx="9144000" cy="6858000" type="screen4x3"/>
  <p:notesSz cx="6761163" cy="9942513"/>
  <p:embeddedFontLst>
    <p:embeddedFont>
      <p:font typeface="Cambria Math" panose="02040503050406030204" pitchFamily="18" charset="0"/>
      <p:regular r:id="rId73"/>
    </p:embeddedFont>
    <p:embeddedFont>
      <p:font typeface="Palatino Linotype" panose="02040502050505030304" pitchFamily="18" charset="0"/>
      <p:regular r:id="rId74"/>
      <p:bold r:id="rId75"/>
      <p:italic r:id="rId76"/>
      <p:boldItalic r:id="rId77"/>
    </p:embeddedFont>
    <p:embeddedFont>
      <p:font typeface="Tahoma" panose="020B0604030504040204" pitchFamily="34" charset="0"/>
      <p:regular r:id="rId78"/>
      <p:bold r:id="rId79"/>
    </p:embeddedFont>
    <p:embeddedFont>
      <p:font typeface="方正兰亭中黑_GBK" panose="02000000000000000000" pitchFamily="2" charset="-122"/>
      <p:regular r:id="rId80"/>
    </p:embeddedFont>
    <p:embeddedFont>
      <p:font typeface="黑体" panose="02010609060101010101" pitchFamily="49" charset="-122"/>
      <p:regular r:id="rId81"/>
    </p:embeddedFont>
    <p:embeddedFont>
      <p:font typeface="华文中宋" panose="02010600040101010101" pitchFamily="2" charset="-122"/>
      <p:regular r:id="rId82"/>
    </p:embeddedFont>
    <p:embeddedFont>
      <p:font typeface="楷体" panose="02010609060101010101" pitchFamily="49" charset="-122"/>
      <p:regular r:id="rId83"/>
    </p:embeddedFont>
    <p:embeddedFont>
      <p:font typeface="微软雅黑" panose="020B0503020204020204" pitchFamily="34" charset="-122"/>
      <p:regular r:id="rId84"/>
      <p:bold r:id="rId85"/>
    </p:embeddedFont>
    <p:embeddedFont>
      <p:font typeface="微软雅黑" panose="020B0503020204020204" pitchFamily="34" charset="-122"/>
      <p:regular r:id="rId84"/>
      <p:bold r:id="rId8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589C"/>
    <a:srgbClr val="ECFFFF"/>
    <a:srgbClr val="0000FF"/>
    <a:srgbClr val="0085B4"/>
    <a:srgbClr val="FF9933"/>
    <a:srgbClr val="00A7E2"/>
    <a:srgbClr val="CC66FF"/>
    <a:srgbClr val="0088B8"/>
    <a:srgbClr val="FF9900"/>
    <a:srgbClr val="E1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9282" autoAdjust="0"/>
  </p:normalViewPr>
  <p:slideViewPr>
    <p:cSldViewPr snapToGrid="0">
      <p:cViewPr varScale="1">
        <p:scale>
          <a:sx n="95" d="100"/>
          <a:sy n="95" d="100"/>
        </p:scale>
        <p:origin x="144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2.fntdata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font" Target="fonts/font10.fntdata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B27AF6-DD93-4D0F-A88F-9355B1629E51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</dgm:pt>
    <dgm:pt modelId="{986B9B6B-2554-4EB3-B6AA-5919E711E6A0}">
      <dgm:prSet phldrT="[文本]" custT="1"/>
      <dgm:spPr/>
      <dgm:t>
        <a:bodyPr/>
        <a:lstStyle/>
        <a:p>
          <a:r>
            <a:rPr lang="zh-CN" altLang="en-US" sz="2400" b="0" baseline="0">
              <a:ea typeface="方正兰亭中黑_GBK" panose="02000000000000000000" pitchFamily="2" charset="-122"/>
            </a:rPr>
            <a:t>输入嵌入</a:t>
          </a:r>
          <a:endParaRPr lang="zh-CN" altLang="en-US" sz="2400" b="0" baseline="0" dirty="0">
            <a:ea typeface="方正兰亭中黑_GBK" panose="02000000000000000000" pitchFamily="2" charset="-122"/>
          </a:endParaRPr>
        </a:p>
      </dgm:t>
    </dgm:pt>
    <dgm:pt modelId="{9A302DA6-554B-4305-8835-F794EDF00DED}" type="parTrans" cxnId="{BF03AB04-2B7B-41B3-ADC4-77C313BDF749}">
      <dgm:prSet/>
      <dgm:spPr/>
      <dgm:t>
        <a:bodyPr/>
        <a:lstStyle/>
        <a:p>
          <a:endParaRPr lang="zh-CN" altLang="en-US" sz="2400" b="0" baseline="0">
            <a:latin typeface="方正兰亭中黑_GBK" panose="02000000000000000000" pitchFamily="2" charset="-122"/>
            <a:ea typeface="方正兰亭中黑_GBK" panose="02000000000000000000" pitchFamily="2" charset="-122"/>
          </a:endParaRPr>
        </a:p>
      </dgm:t>
    </dgm:pt>
    <dgm:pt modelId="{7297581C-047A-40EE-B836-046A5F92AFAA}" type="sibTrans" cxnId="{BF03AB04-2B7B-41B3-ADC4-77C313BDF749}">
      <dgm:prSet custT="1"/>
      <dgm:spPr>
        <a:solidFill>
          <a:srgbClr val="31589C"/>
        </a:solidFill>
      </dgm:spPr>
      <dgm:t>
        <a:bodyPr/>
        <a:lstStyle/>
        <a:p>
          <a:endParaRPr lang="zh-CN" altLang="en-US" sz="2400" b="0" baseline="0">
            <a:ea typeface="方正兰亭中黑_GBK" panose="02000000000000000000" pitchFamily="2" charset="-122"/>
          </a:endParaRPr>
        </a:p>
      </dgm:t>
    </dgm:pt>
    <dgm:pt modelId="{4722E4AB-2A1B-4D02-9E3F-1CB927B0ABEC}">
      <dgm:prSet phldrT="[文本]" custT="1"/>
      <dgm:spPr/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kern="1200" baseline="0">
              <a:latin typeface="Tahoma"/>
              <a:ea typeface="方正兰亭中黑_GBK" panose="02000000000000000000" pitchFamily="2" charset="-122"/>
              <a:cs typeface="+mn-cs"/>
            </a:rPr>
            <a:t>位置编码</a:t>
          </a:r>
          <a:endParaRPr lang="zh-CN" altLang="en-US" sz="2400" b="0" kern="1200" baseline="0" dirty="0">
            <a:latin typeface="Tahoma"/>
            <a:ea typeface="方正兰亭中黑_GBK" panose="02000000000000000000" pitchFamily="2" charset="-122"/>
            <a:cs typeface="+mn-cs"/>
          </a:endParaRPr>
        </a:p>
      </dgm:t>
    </dgm:pt>
    <dgm:pt modelId="{407B0137-BC4C-496B-A7EE-A76D81A01B19}" type="parTrans" cxnId="{C9344441-EBCA-44F1-B392-506C9C6FF735}">
      <dgm:prSet/>
      <dgm:spPr/>
      <dgm:t>
        <a:bodyPr/>
        <a:lstStyle/>
        <a:p>
          <a:endParaRPr lang="zh-CN" altLang="en-US" sz="2400" b="0" baseline="0">
            <a:latin typeface="方正兰亭中黑_GBK" panose="02000000000000000000" pitchFamily="2" charset="-122"/>
            <a:ea typeface="方正兰亭中黑_GBK" panose="02000000000000000000" pitchFamily="2" charset="-122"/>
          </a:endParaRPr>
        </a:p>
      </dgm:t>
    </dgm:pt>
    <dgm:pt modelId="{908C6B94-B4BC-45E5-A92D-680E17CD9B5F}" type="sibTrans" cxnId="{C9344441-EBCA-44F1-B392-506C9C6FF735}">
      <dgm:prSet custT="1"/>
      <dgm:spPr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gm:t>
    </dgm:pt>
    <dgm:pt modelId="{2F65F166-D9F2-4A20-9676-219EE18C6305}">
      <dgm:prSet phldrT="[文本]" custT="1"/>
      <dgm:spPr/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kern="1200" baseline="0">
              <a:latin typeface="Tahoma"/>
              <a:ea typeface="方正兰亭中黑_GBK" panose="02000000000000000000" pitchFamily="2" charset="-122"/>
              <a:cs typeface="+mn-cs"/>
            </a:rPr>
            <a:t>注意力机制</a:t>
          </a:r>
          <a:endParaRPr lang="zh-CN" altLang="en-US" sz="2400" b="0" kern="1200" baseline="0" dirty="0">
            <a:latin typeface="Tahoma"/>
            <a:ea typeface="方正兰亭中黑_GBK" panose="02000000000000000000" pitchFamily="2" charset="-122"/>
            <a:cs typeface="+mn-cs"/>
          </a:endParaRPr>
        </a:p>
      </dgm:t>
    </dgm:pt>
    <dgm:pt modelId="{FCCC5624-32DE-49B7-9180-BBA7E0E3F531}" type="parTrans" cxnId="{DB7D3954-9396-4864-8D30-F15179F019A8}">
      <dgm:prSet/>
      <dgm:spPr/>
      <dgm:t>
        <a:bodyPr/>
        <a:lstStyle/>
        <a:p>
          <a:endParaRPr lang="zh-CN" altLang="en-US" sz="2400" b="0" baseline="0">
            <a:latin typeface="方正兰亭中黑_GBK" panose="02000000000000000000" pitchFamily="2" charset="-122"/>
            <a:ea typeface="方正兰亭中黑_GBK" panose="02000000000000000000" pitchFamily="2" charset="-122"/>
          </a:endParaRPr>
        </a:p>
      </dgm:t>
    </dgm:pt>
    <dgm:pt modelId="{724EAAB7-B9AC-4D7B-93E4-106B6071F8DF}" type="sibTrans" cxnId="{DB7D3954-9396-4864-8D30-F15179F019A8}">
      <dgm:prSet custT="1"/>
      <dgm:spPr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gm:t>
    </dgm:pt>
    <dgm:pt modelId="{9A2CF4A9-5EC0-4C80-9036-069ECA499CBF}">
      <dgm:prSet phldrT="[文本]" custT="1"/>
      <dgm:spPr/>
      <dgm:t>
        <a:bodyPr spcFirstLastPara="0" vert="horz" wrap="square" lIns="91440" tIns="91440" rIns="91440" bIns="91440" numCol="1" spcCol="1270" anchor="ctr" anchorCtr="0"/>
        <a:lstStyle/>
        <a:p>
          <a:r>
            <a:rPr lang="zh-CN" altLang="en-US" sz="2400" b="0" baseline="0" dirty="0">
              <a:ea typeface="方正兰亭中黑_GBK" panose="02000000000000000000" pitchFamily="2" charset="-122"/>
            </a:rPr>
            <a:t>残差连接</a:t>
          </a:r>
        </a:p>
      </dgm:t>
    </dgm:pt>
    <dgm:pt modelId="{5B7E59DF-1E86-4366-B042-72D4CF72FF82}" type="parTrans" cxnId="{A7C77BBB-7173-4009-ACB3-6A68E587E9FF}">
      <dgm:prSet/>
      <dgm:spPr/>
      <dgm:t>
        <a:bodyPr/>
        <a:lstStyle/>
        <a:p>
          <a:endParaRPr lang="zh-CN" altLang="en-US" sz="2400" b="0" baseline="0">
            <a:latin typeface="方正兰亭中黑_GBK" panose="02000000000000000000" pitchFamily="2" charset="-122"/>
            <a:ea typeface="方正兰亭中黑_GBK" panose="02000000000000000000" pitchFamily="2" charset="-122"/>
          </a:endParaRPr>
        </a:p>
      </dgm:t>
    </dgm:pt>
    <dgm:pt modelId="{826AB5AD-2779-4971-B79F-AD59E120455A}" type="sibTrans" cxnId="{A7C77BBB-7173-4009-ACB3-6A68E587E9FF}">
      <dgm:prSet custT="1"/>
      <dgm:spPr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gm:t>
    </dgm:pt>
    <dgm:pt modelId="{3733F0DE-04C8-4DD5-BFF9-081120FE6E96}">
      <dgm:prSet phldrT="[文本]" custT="1"/>
      <dgm:spPr/>
      <dgm:t>
        <a:bodyPr spcFirstLastPara="0" vert="horz" wrap="square" lIns="91440" tIns="91440" rIns="91440" bIns="91440" numCol="1" spcCol="1270" anchor="ctr" anchorCtr="0"/>
        <a:lstStyle/>
        <a:p>
          <a:r>
            <a:rPr lang="zh-CN" altLang="en-US" sz="2400" b="0" baseline="0" dirty="0">
              <a:ea typeface="方正兰亭中黑_GBK" panose="02000000000000000000" pitchFamily="2" charset="-122"/>
            </a:rPr>
            <a:t>层归一化</a:t>
          </a:r>
        </a:p>
      </dgm:t>
    </dgm:pt>
    <dgm:pt modelId="{BE4DDE4C-2A00-4DD1-9C32-629869689265}" type="parTrans" cxnId="{1E367557-BA5A-4895-A8D5-6BA607E4637B}">
      <dgm:prSet/>
      <dgm:spPr/>
      <dgm:t>
        <a:bodyPr/>
        <a:lstStyle/>
        <a:p>
          <a:endParaRPr lang="zh-CN" altLang="en-US" sz="2400" b="0" baseline="0">
            <a:latin typeface="方正兰亭中黑_GBK" panose="02000000000000000000" pitchFamily="2" charset="-122"/>
            <a:ea typeface="方正兰亭中黑_GBK" panose="02000000000000000000" pitchFamily="2" charset="-122"/>
          </a:endParaRPr>
        </a:p>
      </dgm:t>
    </dgm:pt>
    <dgm:pt modelId="{72E5D4E8-32A1-4459-8EC6-7BBD9CAC031F}" type="sibTrans" cxnId="{1E367557-BA5A-4895-A8D5-6BA607E4637B}">
      <dgm:prSet custT="1"/>
      <dgm:spPr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gm:t>
    </dgm:pt>
    <dgm:pt modelId="{697D11EC-911B-4EB7-9589-3DF8D9F3B497}">
      <dgm:prSet phldrT="[文本]" custT="1"/>
      <dgm:spPr/>
      <dgm:t>
        <a:bodyPr spcFirstLastPara="0" vert="horz" wrap="square" lIns="91440" tIns="91440" rIns="91440" bIns="91440" numCol="1" spcCol="1270" anchor="ctr" anchorCtr="0"/>
        <a:lstStyle/>
        <a:p>
          <a:r>
            <a:rPr lang="zh-CN" altLang="en-US" sz="2400" b="0" baseline="0" dirty="0">
              <a:ea typeface="方正兰亭中黑_GBK" panose="02000000000000000000" pitchFamily="2" charset="-122"/>
            </a:rPr>
            <a:t>前馈网络</a:t>
          </a:r>
        </a:p>
      </dgm:t>
    </dgm:pt>
    <dgm:pt modelId="{B24B8DE0-8053-4A31-A4B6-ABE7BC2FD2F3}" type="parTrans" cxnId="{8B0FB2B8-F3C1-424C-8E67-D0714F1D02C7}">
      <dgm:prSet/>
      <dgm:spPr/>
      <dgm:t>
        <a:bodyPr/>
        <a:lstStyle/>
        <a:p>
          <a:endParaRPr lang="zh-CN" altLang="en-US" sz="2400" b="0" baseline="0">
            <a:latin typeface="方正兰亭中黑_GBK" panose="02000000000000000000" pitchFamily="2" charset="-122"/>
            <a:ea typeface="方正兰亭中黑_GBK" panose="02000000000000000000" pitchFamily="2" charset="-122"/>
          </a:endParaRPr>
        </a:p>
      </dgm:t>
    </dgm:pt>
    <dgm:pt modelId="{D9C76D8D-80CB-4867-A33D-3814DC44EC76}" type="sibTrans" cxnId="{8B0FB2B8-F3C1-424C-8E67-D0714F1D02C7}">
      <dgm:prSet custT="1"/>
      <dgm:spPr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gm:t>
    </dgm:pt>
    <dgm:pt modelId="{BCCA48A2-2983-4E5A-8F42-A191A3946EA4}">
      <dgm:prSet phldrT="[文本]" custT="1"/>
      <dgm:spPr/>
      <dgm:t>
        <a:bodyPr spcFirstLastPara="0" vert="horz" wrap="square" lIns="91440" tIns="91440" rIns="91440" bIns="91440" numCol="1" spcCol="1270" anchor="ctr" anchorCtr="0"/>
        <a:lstStyle/>
        <a:p>
          <a:r>
            <a:rPr lang="zh-CN" altLang="en-US" sz="2400" b="0" baseline="0" dirty="0">
              <a:ea typeface="方正兰亭中黑_GBK" panose="02000000000000000000" pitchFamily="2" charset="-122"/>
            </a:rPr>
            <a:t>残差连接</a:t>
          </a:r>
        </a:p>
      </dgm:t>
    </dgm:pt>
    <dgm:pt modelId="{A0D76170-27A0-43C1-9DA5-4FCB9CC0F86E}" type="parTrans" cxnId="{2DDDAC30-7D7E-4253-A611-3F562D570F16}">
      <dgm:prSet/>
      <dgm:spPr/>
      <dgm:t>
        <a:bodyPr/>
        <a:lstStyle/>
        <a:p>
          <a:endParaRPr lang="zh-CN" altLang="en-US" sz="2400" b="0" baseline="0">
            <a:latin typeface="方正兰亭中黑_GBK" panose="02000000000000000000" pitchFamily="2" charset="-122"/>
            <a:ea typeface="方正兰亭中黑_GBK" panose="02000000000000000000" pitchFamily="2" charset="-122"/>
          </a:endParaRPr>
        </a:p>
      </dgm:t>
    </dgm:pt>
    <dgm:pt modelId="{578CFE5B-83DA-4368-88C9-11D4595DAED6}" type="sibTrans" cxnId="{2DDDAC30-7D7E-4253-A611-3F562D570F16}">
      <dgm:prSet custT="1"/>
      <dgm:spPr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gm:t>
    </dgm:pt>
    <dgm:pt modelId="{C9EDA112-FC45-4DE6-B85F-6EEFCD150DAD}">
      <dgm:prSet phldrT="[文本]" custT="1"/>
      <dgm:spPr/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kern="1200" baseline="0" dirty="0">
              <a:latin typeface="Tahoma"/>
              <a:ea typeface="方正兰亭中黑_GBK" panose="02000000000000000000" pitchFamily="2" charset="-122"/>
              <a:cs typeface="+mn-cs"/>
            </a:rPr>
            <a:t>层归一化</a:t>
          </a:r>
        </a:p>
      </dgm:t>
    </dgm:pt>
    <dgm:pt modelId="{2673CB38-074F-4A07-BA32-ADEB56455B62}" type="parTrans" cxnId="{F04BEADB-630A-46BD-B103-53CF7B661995}">
      <dgm:prSet/>
      <dgm:spPr/>
      <dgm:t>
        <a:bodyPr/>
        <a:lstStyle/>
        <a:p>
          <a:endParaRPr lang="zh-CN" altLang="en-US" sz="2400" b="0" baseline="0">
            <a:latin typeface="方正兰亭中黑_GBK" panose="02000000000000000000" pitchFamily="2" charset="-122"/>
            <a:ea typeface="方正兰亭中黑_GBK" panose="02000000000000000000" pitchFamily="2" charset="-122"/>
          </a:endParaRPr>
        </a:p>
      </dgm:t>
    </dgm:pt>
    <dgm:pt modelId="{7E9C099E-2B24-4150-BFF5-EB64F2CB6F21}" type="sibTrans" cxnId="{F04BEADB-630A-46BD-B103-53CF7B661995}">
      <dgm:prSet/>
      <dgm:spPr/>
      <dgm:t>
        <a:bodyPr/>
        <a:lstStyle/>
        <a:p>
          <a:endParaRPr lang="zh-CN" altLang="en-US" sz="2400" b="0" baseline="0">
            <a:latin typeface="方正兰亭中黑_GBK" panose="02000000000000000000" pitchFamily="2" charset="-122"/>
            <a:ea typeface="方正兰亭中黑_GBK" panose="02000000000000000000" pitchFamily="2" charset="-122"/>
          </a:endParaRPr>
        </a:p>
      </dgm:t>
    </dgm:pt>
    <dgm:pt modelId="{0E01B71B-F158-430B-9ED2-FEE36809055E}" type="pres">
      <dgm:prSet presAssocID="{57B27AF6-DD93-4D0F-A88F-9355B1629E51}" presName="Name0" presStyleCnt="0">
        <dgm:presLayoutVars>
          <dgm:dir/>
          <dgm:resizeHandles val="exact"/>
        </dgm:presLayoutVars>
      </dgm:prSet>
      <dgm:spPr/>
    </dgm:pt>
    <dgm:pt modelId="{EAC4BCDB-3620-4CDA-B8D7-C8516D4ED6CE}" type="pres">
      <dgm:prSet presAssocID="{986B9B6B-2554-4EB3-B6AA-5919E711E6A0}" presName="node" presStyleLbl="node1" presStyleIdx="0" presStyleCnt="8">
        <dgm:presLayoutVars>
          <dgm:bulletEnabled val="1"/>
        </dgm:presLayoutVars>
      </dgm:prSet>
      <dgm:spPr/>
    </dgm:pt>
    <dgm:pt modelId="{D72D2AEC-B46B-4792-8F55-A561406EA6EA}" type="pres">
      <dgm:prSet presAssocID="{7297581C-047A-40EE-B836-046A5F92AFAA}" presName="sibTrans" presStyleLbl="sibTrans2D1" presStyleIdx="0" presStyleCnt="7"/>
      <dgm:spPr/>
    </dgm:pt>
    <dgm:pt modelId="{85681410-0C28-4AD2-87EE-92FD7F44D3A1}" type="pres">
      <dgm:prSet presAssocID="{7297581C-047A-40EE-B836-046A5F92AFAA}" presName="connectorText" presStyleLbl="sibTrans2D1" presStyleIdx="0" presStyleCnt="7"/>
      <dgm:spPr/>
    </dgm:pt>
    <dgm:pt modelId="{E7B2BFAD-2328-49CE-86CA-6A7A5F41DC53}" type="pres">
      <dgm:prSet presAssocID="{4722E4AB-2A1B-4D02-9E3F-1CB927B0ABEC}" presName="node" presStyleLbl="node1" presStyleIdx="1" presStyleCnt="8">
        <dgm:presLayoutVars>
          <dgm:bulletEnabled val="1"/>
        </dgm:presLayoutVars>
      </dgm:prSet>
      <dgm:spPr>
        <a:xfrm>
          <a:off x="761638" y="821028"/>
          <a:ext cx="542595" cy="2267303"/>
        </a:xfrm>
        <a:prstGeom prst="roundRect">
          <a:avLst>
            <a:gd name="adj" fmla="val 10000"/>
          </a:avLst>
        </a:prstGeom>
      </dgm:spPr>
    </dgm:pt>
    <dgm:pt modelId="{31AC4754-D41A-42C7-BB95-D8C9B67C9E06}" type="pres">
      <dgm:prSet presAssocID="{908C6B94-B4BC-45E5-A92D-680E17CD9B5F}" presName="sibTrans" presStyleLbl="sibTrans2D1" presStyleIdx="1" presStyleCnt="7"/>
      <dgm:spPr>
        <a:xfrm>
          <a:off x="1358493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</dgm:spPr>
    </dgm:pt>
    <dgm:pt modelId="{EBB092A9-164F-45BF-8A13-747264CB38A1}" type="pres">
      <dgm:prSet presAssocID="{908C6B94-B4BC-45E5-A92D-680E17CD9B5F}" presName="connectorText" presStyleLbl="sibTrans2D1" presStyleIdx="1" presStyleCnt="7"/>
      <dgm:spPr/>
    </dgm:pt>
    <dgm:pt modelId="{073BD0EE-C718-4CC9-848F-5DB03B2490DB}" type="pres">
      <dgm:prSet presAssocID="{2F65F166-D9F2-4A20-9676-219EE18C6305}" presName="node" presStyleLbl="node1" presStyleIdx="2" presStyleCnt="8">
        <dgm:presLayoutVars>
          <dgm:bulletEnabled val="1"/>
        </dgm:presLayoutVars>
      </dgm:prSet>
      <dgm:spPr>
        <a:xfrm>
          <a:off x="1521271" y="821028"/>
          <a:ext cx="542595" cy="2267303"/>
        </a:xfrm>
        <a:prstGeom prst="roundRect">
          <a:avLst>
            <a:gd name="adj" fmla="val 10000"/>
          </a:avLst>
        </a:prstGeom>
      </dgm:spPr>
    </dgm:pt>
    <dgm:pt modelId="{73C3DA72-9817-474B-932B-958DBF4C8BBE}" type="pres">
      <dgm:prSet presAssocID="{724EAAB7-B9AC-4D7B-93E4-106B6071F8DF}" presName="sibTrans" presStyleLbl="sibTrans2D1" presStyleIdx="2" presStyleCnt="7"/>
      <dgm:spPr>
        <a:xfrm>
          <a:off x="2118126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</dgm:spPr>
    </dgm:pt>
    <dgm:pt modelId="{E56734CD-E00F-401B-8190-0DBE7721BB2B}" type="pres">
      <dgm:prSet presAssocID="{724EAAB7-B9AC-4D7B-93E4-106B6071F8DF}" presName="connectorText" presStyleLbl="sibTrans2D1" presStyleIdx="2" presStyleCnt="7"/>
      <dgm:spPr/>
    </dgm:pt>
    <dgm:pt modelId="{50C72056-3E8D-4AE7-9C90-F06465AA6956}" type="pres">
      <dgm:prSet presAssocID="{9A2CF4A9-5EC0-4C80-9036-069ECA499CBF}" presName="node" presStyleLbl="node1" presStyleIdx="3" presStyleCnt="8">
        <dgm:presLayoutVars>
          <dgm:bulletEnabled val="1"/>
        </dgm:presLayoutVars>
      </dgm:prSet>
      <dgm:spPr>
        <a:xfrm>
          <a:off x="2280905" y="821028"/>
          <a:ext cx="542595" cy="2267303"/>
        </a:xfrm>
        <a:prstGeom prst="roundRect">
          <a:avLst>
            <a:gd name="adj" fmla="val 10000"/>
          </a:avLst>
        </a:prstGeom>
      </dgm:spPr>
    </dgm:pt>
    <dgm:pt modelId="{A30E9421-7158-4258-8C21-147BBEB1B4E7}" type="pres">
      <dgm:prSet presAssocID="{826AB5AD-2779-4971-B79F-AD59E120455A}" presName="sibTrans" presStyleLbl="sibTrans2D1" presStyleIdx="3" presStyleCnt="7"/>
      <dgm:spPr>
        <a:xfrm>
          <a:off x="2877760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</dgm:spPr>
    </dgm:pt>
    <dgm:pt modelId="{68A4E872-4D68-4900-8903-D81D2C391860}" type="pres">
      <dgm:prSet presAssocID="{826AB5AD-2779-4971-B79F-AD59E120455A}" presName="connectorText" presStyleLbl="sibTrans2D1" presStyleIdx="3" presStyleCnt="7"/>
      <dgm:spPr/>
    </dgm:pt>
    <dgm:pt modelId="{3B5E7CBE-E3C4-44C0-87F5-2218744E58A1}" type="pres">
      <dgm:prSet presAssocID="{3733F0DE-04C8-4DD5-BFF9-081120FE6E96}" presName="node" presStyleLbl="node1" presStyleIdx="4" presStyleCnt="8">
        <dgm:presLayoutVars>
          <dgm:bulletEnabled val="1"/>
        </dgm:presLayoutVars>
      </dgm:prSet>
      <dgm:spPr>
        <a:xfrm>
          <a:off x="3040539" y="821028"/>
          <a:ext cx="542595" cy="2267303"/>
        </a:xfrm>
        <a:prstGeom prst="roundRect">
          <a:avLst>
            <a:gd name="adj" fmla="val 10000"/>
          </a:avLst>
        </a:prstGeom>
      </dgm:spPr>
    </dgm:pt>
    <dgm:pt modelId="{8E28A3B4-D06B-42FA-AE0C-E5BB5AC3D63D}" type="pres">
      <dgm:prSet presAssocID="{72E5D4E8-32A1-4459-8EC6-7BBD9CAC031F}" presName="sibTrans" presStyleLbl="sibTrans2D1" presStyleIdx="4" presStyleCnt="7"/>
      <dgm:spPr>
        <a:xfrm>
          <a:off x="3637394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</dgm:spPr>
    </dgm:pt>
    <dgm:pt modelId="{29E15052-1E84-486E-8B89-5AAD8BE8395D}" type="pres">
      <dgm:prSet presAssocID="{72E5D4E8-32A1-4459-8EC6-7BBD9CAC031F}" presName="connectorText" presStyleLbl="sibTrans2D1" presStyleIdx="4" presStyleCnt="7"/>
      <dgm:spPr/>
    </dgm:pt>
    <dgm:pt modelId="{F1BC7F76-9534-471B-A62E-9CA0FB02ABF6}" type="pres">
      <dgm:prSet presAssocID="{697D11EC-911B-4EB7-9589-3DF8D9F3B497}" presName="node" presStyleLbl="node1" presStyleIdx="5" presStyleCnt="8">
        <dgm:presLayoutVars>
          <dgm:bulletEnabled val="1"/>
        </dgm:presLayoutVars>
      </dgm:prSet>
      <dgm:spPr>
        <a:xfrm>
          <a:off x="3800172" y="821028"/>
          <a:ext cx="542595" cy="2267303"/>
        </a:xfrm>
        <a:prstGeom prst="roundRect">
          <a:avLst>
            <a:gd name="adj" fmla="val 10000"/>
          </a:avLst>
        </a:prstGeom>
      </dgm:spPr>
    </dgm:pt>
    <dgm:pt modelId="{591A6C91-6DC9-4DAC-A3BB-F91446231D75}" type="pres">
      <dgm:prSet presAssocID="{D9C76D8D-80CB-4867-A33D-3814DC44EC76}" presName="sibTrans" presStyleLbl="sibTrans2D1" presStyleIdx="5" presStyleCnt="7"/>
      <dgm:spPr>
        <a:xfrm>
          <a:off x="4397027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</dgm:spPr>
    </dgm:pt>
    <dgm:pt modelId="{70E2A36A-189A-4F3F-B396-DAE352A696E5}" type="pres">
      <dgm:prSet presAssocID="{D9C76D8D-80CB-4867-A33D-3814DC44EC76}" presName="connectorText" presStyleLbl="sibTrans2D1" presStyleIdx="5" presStyleCnt="7"/>
      <dgm:spPr/>
    </dgm:pt>
    <dgm:pt modelId="{5AE819A4-1EAA-4B70-96E3-238F95CFEAE2}" type="pres">
      <dgm:prSet presAssocID="{BCCA48A2-2983-4E5A-8F42-A191A3946EA4}" presName="node" presStyleLbl="node1" presStyleIdx="6" presStyleCnt="8">
        <dgm:presLayoutVars>
          <dgm:bulletEnabled val="1"/>
        </dgm:presLayoutVars>
      </dgm:prSet>
      <dgm:spPr>
        <a:xfrm>
          <a:off x="4559806" y="821028"/>
          <a:ext cx="542595" cy="2267303"/>
        </a:xfrm>
        <a:prstGeom prst="roundRect">
          <a:avLst>
            <a:gd name="adj" fmla="val 10000"/>
          </a:avLst>
        </a:prstGeom>
      </dgm:spPr>
    </dgm:pt>
    <dgm:pt modelId="{BB03A61C-3DF3-4A77-A265-21E5A3BDF0E4}" type="pres">
      <dgm:prSet presAssocID="{578CFE5B-83DA-4368-88C9-11D4595DAED6}" presName="sibTrans" presStyleLbl="sibTrans2D1" presStyleIdx="6" presStyleCnt="7"/>
      <dgm:spPr>
        <a:xfrm>
          <a:off x="5156661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</dgm:spPr>
    </dgm:pt>
    <dgm:pt modelId="{A5A480CB-656D-473B-AB55-57501846FFDA}" type="pres">
      <dgm:prSet presAssocID="{578CFE5B-83DA-4368-88C9-11D4595DAED6}" presName="connectorText" presStyleLbl="sibTrans2D1" presStyleIdx="6" presStyleCnt="7"/>
      <dgm:spPr/>
    </dgm:pt>
    <dgm:pt modelId="{737885BF-43AE-49E6-A4F9-219F4C9F86C8}" type="pres">
      <dgm:prSet presAssocID="{C9EDA112-FC45-4DE6-B85F-6EEFCD150DAD}" presName="node" presStyleLbl="node1" presStyleIdx="7" presStyleCnt="8">
        <dgm:presLayoutVars>
          <dgm:bulletEnabled val="1"/>
        </dgm:presLayoutVars>
      </dgm:prSet>
      <dgm:spPr>
        <a:xfrm>
          <a:off x="5319440" y="821028"/>
          <a:ext cx="542595" cy="2267303"/>
        </a:xfrm>
        <a:prstGeom prst="roundRect">
          <a:avLst>
            <a:gd name="adj" fmla="val 10000"/>
          </a:avLst>
        </a:prstGeom>
      </dgm:spPr>
    </dgm:pt>
  </dgm:ptLst>
  <dgm:cxnLst>
    <dgm:cxn modelId="{BF03AB04-2B7B-41B3-ADC4-77C313BDF749}" srcId="{57B27AF6-DD93-4D0F-A88F-9355B1629E51}" destId="{986B9B6B-2554-4EB3-B6AA-5919E711E6A0}" srcOrd="0" destOrd="0" parTransId="{9A302DA6-554B-4305-8835-F794EDF00DED}" sibTransId="{7297581C-047A-40EE-B836-046A5F92AFAA}"/>
    <dgm:cxn modelId="{59B6AE23-8465-4760-BAC1-998DFAA75E83}" type="presOf" srcId="{826AB5AD-2779-4971-B79F-AD59E120455A}" destId="{68A4E872-4D68-4900-8903-D81D2C391860}" srcOrd="1" destOrd="0" presId="urn:microsoft.com/office/officeart/2005/8/layout/process1"/>
    <dgm:cxn modelId="{5F45E02B-74EC-41BA-A75A-9EBAFCC3158B}" type="presOf" srcId="{578CFE5B-83DA-4368-88C9-11D4595DAED6}" destId="{BB03A61C-3DF3-4A77-A265-21E5A3BDF0E4}" srcOrd="0" destOrd="0" presId="urn:microsoft.com/office/officeart/2005/8/layout/process1"/>
    <dgm:cxn modelId="{2DDDAC30-7D7E-4253-A611-3F562D570F16}" srcId="{57B27AF6-DD93-4D0F-A88F-9355B1629E51}" destId="{BCCA48A2-2983-4E5A-8F42-A191A3946EA4}" srcOrd="6" destOrd="0" parTransId="{A0D76170-27A0-43C1-9DA5-4FCB9CC0F86E}" sibTransId="{578CFE5B-83DA-4368-88C9-11D4595DAED6}"/>
    <dgm:cxn modelId="{5DCE5F33-4733-47F3-A069-4C33F63D2327}" type="presOf" srcId="{4722E4AB-2A1B-4D02-9E3F-1CB927B0ABEC}" destId="{E7B2BFAD-2328-49CE-86CA-6A7A5F41DC53}" srcOrd="0" destOrd="0" presId="urn:microsoft.com/office/officeart/2005/8/layout/process1"/>
    <dgm:cxn modelId="{C9344441-EBCA-44F1-B392-506C9C6FF735}" srcId="{57B27AF6-DD93-4D0F-A88F-9355B1629E51}" destId="{4722E4AB-2A1B-4D02-9E3F-1CB927B0ABEC}" srcOrd="1" destOrd="0" parTransId="{407B0137-BC4C-496B-A7EE-A76D81A01B19}" sibTransId="{908C6B94-B4BC-45E5-A92D-680E17CD9B5F}"/>
    <dgm:cxn modelId="{5D42E047-5EF0-444A-9B39-C79A406AB19E}" type="presOf" srcId="{72E5D4E8-32A1-4459-8EC6-7BBD9CAC031F}" destId="{29E15052-1E84-486E-8B89-5AAD8BE8395D}" srcOrd="1" destOrd="0" presId="urn:microsoft.com/office/officeart/2005/8/layout/process1"/>
    <dgm:cxn modelId="{8CAA8169-A372-4A0C-9526-08099B0ED159}" type="presOf" srcId="{9A2CF4A9-5EC0-4C80-9036-069ECA499CBF}" destId="{50C72056-3E8D-4AE7-9C90-F06465AA6956}" srcOrd="0" destOrd="0" presId="urn:microsoft.com/office/officeart/2005/8/layout/process1"/>
    <dgm:cxn modelId="{4D313770-0582-43E6-A6E6-65D1A65F487A}" type="presOf" srcId="{C9EDA112-FC45-4DE6-B85F-6EEFCD150DAD}" destId="{737885BF-43AE-49E6-A4F9-219F4C9F86C8}" srcOrd="0" destOrd="0" presId="urn:microsoft.com/office/officeart/2005/8/layout/process1"/>
    <dgm:cxn modelId="{DB7D3954-9396-4864-8D30-F15179F019A8}" srcId="{57B27AF6-DD93-4D0F-A88F-9355B1629E51}" destId="{2F65F166-D9F2-4A20-9676-219EE18C6305}" srcOrd="2" destOrd="0" parTransId="{FCCC5624-32DE-49B7-9180-BBA7E0E3F531}" sibTransId="{724EAAB7-B9AC-4D7B-93E4-106B6071F8DF}"/>
    <dgm:cxn modelId="{1E367557-BA5A-4895-A8D5-6BA607E4637B}" srcId="{57B27AF6-DD93-4D0F-A88F-9355B1629E51}" destId="{3733F0DE-04C8-4DD5-BFF9-081120FE6E96}" srcOrd="4" destOrd="0" parTransId="{BE4DDE4C-2A00-4DD1-9C32-629869689265}" sibTransId="{72E5D4E8-32A1-4459-8EC6-7BBD9CAC031F}"/>
    <dgm:cxn modelId="{64848057-309C-4D2A-BFE6-022E31F24498}" type="presOf" srcId="{724EAAB7-B9AC-4D7B-93E4-106B6071F8DF}" destId="{73C3DA72-9817-474B-932B-958DBF4C8BBE}" srcOrd="0" destOrd="0" presId="urn:microsoft.com/office/officeart/2005/8/layout/process1"/>
    <dgm:cxn modelId="{7FAD4878-57C0-44AA-9115-CBE7F04A50F8}" type="presOf" srcId="{BCCA48A2-2983-4E5A-8F42-A191A3946EA4}" destId="{5AE819A4-1EAA-4B70-96E3-238F95CFEAE2}" srcOrd="0" destOrd="0" presId="urn:microsoft.com/office/officeart/2005/8/layout/process1"/>
    <dgm:cxn modelId="{22D19F78-1577-48C1-8270-041FF6198BF6}" type="presOf" srcId="{3733F0DE-04C8-4DD5-BFF9-081120FE6E96}" destId="{3B5E7CBE-E3C4-44C0-87F5-2218744E58A1}" srcOrd="0" destOrd="0" presId="urn:microsoft.com/office/officeart/2005/8/layout/process1"/>
    <dgm:cxn modelId="{C9E7415A-BE40-4219-B06B-B984FA4E3989}" type="presOf" srcId="{697D11EC-911B-4EB7-9589-3DF8D9F3B497}" destId="{F1BC7F76-9534-471B-A62E-9CA0FB02ABF6}" srcOrd="0" destOrd="0" presId="urn:microsoft.com/office/officeart/2005/8/layout/process1"/>
    <dgm:cxn modelId="{2A37BF96-2291-4F08-8E8C-0129EBA00724}" type="presOf" srcId="{826AB5AD-2779-4971-B79F-AD59E120455A}" destId="{A30E9421-7158-4258-8C21-147BBEB1B4E7}" srcOrd="0" destOrd="0" presId="urn:microsoft.com/office/officeart/2005/8/layout/process1"/>
    <dgm:cxn modelId="{835BBB97-6D20-435F-97CB-41137BF0A191}" type="presOf" srcId="{D9C76D8D-80CB-4867-A33D-3814DC44EC76}" destId="{591A6C91-6DC9-4DAC-A3BB-F91446231D75}" srcOrd="0" destOrd="0" presId="urn:microsoft.com/office/officeart/2005/8/layout/process1"/>
    <dgm:cxn modelId="{0C4F9F9C-1AC4-4C8B-9668-4BB1B915DEBC}" type="presOf" srcId="{908C6B94-B4BC-45E5-A92D-680E17CD9B5F}" destId="{31AC4754-D41A-42C7-BB95-D8C9B67C9E06}" srcOrd="0" destOrd="0" presId="urn:microsoft.com/office/officeart/2005/8/layout/process1"/>
    <dgm:cxn modelId="{6B7E9FAE-3F3E-4977-AE44-2550F66F9BDB}" type="presOf" srcId="{72E5D4E8-32A1-4459-8EC6-7BBD9CAC031F}" destId="{8E28A3B4-D06B-42FA-AE0C-E5BB5AC3D63D}" srcOrd="0" destOrd="0" presId="urn:microsoft.com/office/officeart/2005/8/layout/process1"/>
    <dgm:cxn modelId="{CD14FAB0-2B2A-424D-A051-35E463D35E9B}" type="presOf" srcId="{578CFE5B-83DA-4368-88C9-11D4595DAED6}" destId="{A5A480CB-656D-473B-AB55-57501846FFDA}" srcOrd="1" destOrd="0" presId="urn:microsoft.com/office/officeart/2005/8/layout/process1"/>
    <dgm:cxn modelId="{8B0FB2B8-F3C1-424C-8E67-D0714F1D02C7}" srcId="{57B27AF6-DD93-4D0F-A88F-9355B1629E51}" destId="{697D11EC-911B-4EB7-9589-3DF8D9F3B497}" srcOrd="5" destOrd="0" parTransId="{B24B8DE0-8053-4A31-A4B6-ABE7BC2FD2F3}" sibTransId="{D9C76D8D-80CB-4867-A33D-3814DC44EC76}"/>
    <dgm:cxn modelId="{A7C77BBB-7173-4009-ACB3-6A68E587E9FF}" srcId="{57B27AF6-DD93-4D0F-A88F-9355B1629E51}" destId="{9A2CF4A9-5EC0-4C80-9036-069ECA499CBF}" srcOrd="3" destOrd="0" parTransId="{5B7E59DF-1E86-4366-B042-72D4CF72FF82}" sibTransId="{826AB5AD-2779-4971-B79F-AD59E120455A}"/>
    <dgm:cxn modelId="{4D4E84BB-7CD9-4F6B-B97D-64D2054DFE32}" type="presOf" srcId="{986B9B6B-2554-4EB3-B6AA-5919E711E6A0}" destId="{EAC4BCDB-3620-4CDA-B8D7-C8516D4ED6CE}" srcOrd="0" destOrd="0" presId="urn:microsoft.com/office/officeart/2005/8/layout/process1"/>
    <dgm:cxn modelId="{CF9F9FC3-C7AD-450D-AD27-C23C6D965F60}" type="presOf" srcId="{D9C76D8D-80CB-4867-A33D-3814DC44EC76}" destId="{70E2A36A-189A-4F3F-B396-DAE352A696E5}" srcOrd="1" destOrd="0" presId="urn:microsoft.com/office/officeart/2005/8/layout/process1"/>
    <dgm:cxn modelId="{0578B9C3-4B20-4317-8CF5-36EA1AD8AA5D}" type="presOf" srcId="{908C6B94-B4BC-45E5-A92D-680E17CD9B5F}" destId="{EBB092A9-164F-45BF-8A13-747264CB38A1}" srcOrd="1" destOrd="0" presId="urn:microsoft.com/office/officeart/2005/8/layout/process1"/>
    <dgm:cxn modelId="{30BCC1C3-184E-4787-9617-A6F69FCE17B7}" type="presOf" srcId="{7297581C-047A-40EE-B836-046A5F92AFAA}" destId="{85681410-0C28-4AD2-87EE-92FD7F44D3A1}" srcOrd="1" destOrd="0" presId="urn:microsoft.com/office/officeart/2005/8/layout/process1"/>
    <dgm:cxn modelId="{D00F8ECC-37A3-4BA5-8207-695C7E8F08C7}" type="presOf" srcId="{57B27AF6-DD93-4D0F-A88F-9355B1629E51}" destId="{0E01B71B-F158-430B-9ED2-FEE36809055E}" srcOrd="0" destOrd="0" presId="urn:microsoft.com/office/officeart/2005/8/layout/process1"/>
    <dgm:cxn modelId="{ACE89AD8-4261-4314-A192-538285F49633}" type="presOf" srcId="{724EAAB7-B9AC-4D7B-93E4-106B6071F8DF}" destId="{E56734CD-E00F-401B-8190-0DBE7721BB2B}" srcOrd="1" destOrd="0" presId="urn:microsoft.com/office/officeart/2005/8/layout/process1"/>
    <dgm:cxn modelId="{F04BEADB-630A-46BD-B103-53CF7B661995}" srcId="{57B27AF6-DD93-4D0F-A88F-9355B1629E51}" destId="{C9EDA112-FC45-4DE6-B85F-6EEFCD150DAD}" srcOrd="7" destOrd="0" parTransId="{2673CB38-074F-4A07-BA32-ADEB56455B62}" sibTransId="{7E9C099E-2B24-4150-BFF5-EB64F2CB6F21}"/>
    <dgm:cxn modelId="{DF0C4DF3-5335-4C87-9CA1-634FFF3F4174}" type="presOf" srcId="{2F65F166-D9F2-4A20-9676-219EE18C6305}" destId="{073BD0EE-C718-4CC9-848F-5DB03B2490DB}" srcOrd="0" destOrd="0" presId="urn:microsoft.com/office/officeart/2005/8/layout/process1"/>
    <dgm:cxn modelId="{179440F6-534A-499A-A2B5-FB883558380B}" type="presOf" srcId="{7297581C-047A-40EE-B836-046A5F92AFAA}" destId="{D72D2AEC-B46B-4792-8F55-A561406EA6EA}" srcOrd="0" destOrd="0" presId="urn:microsoft.com/office/officeart/2005/8/layout/process1"/>
    <dgm:cxn modelId="{40C411B4-E354-4B60-B86C-491187832DD1}" type="presParOf" srcId="{0E01B71B-F158-430B-9ED2-FEE36809055E}" destId="{EAC4BCDB-3620-4CDA-B8D7-C8516D4ED6CE}" srcOrd="0" destOrd="0" presId="urn:microsoft.com/office/officeart/2005/8/layout/process1"/>
    <dgm:cxn modelId="{29CC749B-9AC2-42F0-B186-B5F2AF394EA0}" type="presParOf" srcId="{0E01B71B-F158-430B-9ED2-FEE36809055E}" destId="{D72D2AEC-B46B-4792-8F55-A561406EA6EA}" srcOrd="1" destOrd="0" presId="urn:microsoft.com/office/officeart/2005/8/layout/process1"/>
    <dgm:cxn modelId="{7C747440-921A-4590-9929-A3487608642E}" type="presParOf" srcId="{D72D2AEC-B46B-4792-8F55-A561406EA6EA}" destId="{85681410-0C28-4AD2-87EE-92FD7F44D3A1}" srcOrd="0" destOrd="0" presId="urn:microsoft.com/office/officeart/2005/8/layout/process1"/>
    <dgm:cxn modelId="{C445975C-50C5-4512-85F1-B80DBDA1A06F}" type="presParOf" srcId="{0E01B71B-F158-430B-9ED2-FEE36809055E}" destId="{E7B2BFAD-2328-49CE-86CA-6A7A5F41DC53}" srcOrd="2" destOrd="0" presId="urn:microsoft.com/office/officeart/2005/8/layout/process1"/>
    <dgm:cxn modelId="{0511B2DC-38D5-4639-9577-7A313B108649}" type="presParOf" srcId="{0E01B71B-F158-430B-9ED2-FEE36809055E}" destId="{31AC4754-D41A-42C7-BB95-D8C9B67C9E06}" srcOrd="3" destOrd="0" presId="urn:microsoft.com/office/officeart/2005/8/layout/process1"/>
    <dgm:cxn modelId="{CA0825B0-62DA-4F78-92A1-1D99073A5947}" type="presParOf" srcId="{31AC4754-D41A-42C7-BB95-D8C9B67C9E06}" destId="{EBB092A9-164F-45BF-8A13-747264CB38A1}" srcOrd="0" destOrd="0" presId="urn:microsoft.com/office/officeart/2005/8/layout/process1"/>
    <dgm:cxn modelId="{66753C04-C801-47D4-8708-EA67609BA3D1}" type="presParOf" srcId="{0E01B71B-F158-430B-9ED2-FEE36809055E}" destId="{073BD0EE-C718-4CC9-848F-5DB03B2490DB}" srcOrd="4" destOrd="0" presId="urn:microsoft.com/office/officeart/2005/8/layout/process1"/>
    <dgm:cxn modelId="{1B963D8E-8FC7-4BF9-8397-6D1D4EB5BA1F}" type="presParOf" srcId="{0E01B71B-F158-430B-9ED2-FEE36809055E}" destId="{73C3DA72-9817-474B-932B-958DBF4C8BBE}" srcOrd="5" destOrd="0" presId="urn:microsoft.com/office/officeart/2005/8/layout/process1"/>
    <dgm:cxn modelId="{EFED558A-87F1-4EE0-B2FE-12D60573919E}" type="presParOf" srcId="{73C3DA72-9817-474B-932B-958DBF4C8BBE}" destId="{E56734CD-E00F-401B-8190-0DBE7721BB2B}" srcOrd="0" destOrd="0" presId="urn:microsoft.com/office/officeart/2005/8/layout/process1"/>
    <dgm:cxn modelId="{66BE82CD-26C4-4948-85CA-158736D1403C}" type="presParOf" srcId="{0E01B71B-F158-430B-9ED2-FEE36809055E}" destId="{50C72056-3E8D-4AE7-9C90-F06465AA6956}" srcOrd="6" destOrd="0" presId="urn:microsoft.com/office/officeart/2005/8/layout/process1"/>
    <dgm:cxn modelId="{E95CDB97-0E47-4E9E-A2C2-5E4DF41337A8}" type="presParOf" srcId="{0E01B71B-F158-430B-9ED2-FEE36809055E}" destId="{A30E9421-7158-4258-8C21-147BBEB1B4E7}" srcOrd="7" destOrd="0" presId="urn:microsoft.com/office/officeart/2005/8/layout/process1"/>
    <dgm:cxn modelId="{736412CE-7AE5-44E3-9A5A-166ED510E45A}" type="presParOf" srcId="{A30E9421-7158-4258-8C21-147BBEB1B4E7}" destId="{68A4E872-4D68-4900-8903-D81D2C391860}" srcOrd="0" destOrd="0" presId="urn:microsoft.com/office/officeart/2005/8/layout/process1"/>
    <dgm:cxn modelId="{D660413D-8F5A-4B63-9F2A-9C6C3287743F}" type="presParOf" srcId="{0E01B71B-F158-430B-9ED2-FEE36809055E}" destId="{3B5E7CBE-E3C4-44C0-87F5-2218744E58A1}" srcOrd="8" destOrd="0" presId="urn:microsoft.com/office/officeart/2005/8/layout/process1"/>
    <dgm:cxn modelId="{6FC48A97-A2F3-4427-BB6A-F54236AE4323}" type="presParOf" srcId="{0E01B71B-F158-430B-9ED2-FEE36809055E}" destId="{8E28A3B4-D06B-42FA-AE0C-E5BB5AC3D63D}" srcOrd="9" destOrd="0" presId="urn:microsoft.com/office/officeart/2005/8/layout/process1"/>
    <dgm:cxn modelId="{7DE239BA-CB4D-4278-95D7-71D38610EF59}" type="presParOf" srcId="{8E28A3B4-D06B-42FA-AE0C-E5BB5AC3D63D}" destId="{29E15052-1E84-486E-8B89-5AAD8BE8395D}" srcOrd="0" destOrd="0" presId="urn:microsoft.com/office/officeart/2005/8/layout/process1"/>
    <dgm:cxn modelId="{8016E45D-5994-49F0-AC2B-1A285B6160C3}" type="presParOf" srcId="{0E01B71B-F158-430B-9ED2-FEE36809055E}" destId="{F1BC7F76-9534-471B-A62E-9CA0FB02ABF6}" srcOrd="10" destOrd="0" presId="urn:microsoft.com/office/officeart/2005/8/layout/process1"/>
    <dgm:cxn modelId="{685DDE55-19C0-49A3-8BA2-705DDF23F8A1}" type="presParOf" srcId="{0E01B71B-F158-430B-9ED2-FEE36809055E}" destId="{591A6C91-6DC9-4DAC-A3BB-F91446231D75}" srcOrd="11" destOrd="0" presId="urn:microsoft.com/office/officeart/2005/8/layout/process1"/>
    <dgm:cxn modelId="{899C8663-53EF-4AF0-A000-406683BAB8FD}" type="presParOf" srcId="{591A6C91-6DC9-4DAC-A3BB-F91446231D75}" destId="{70E2A36A-189A-4F3F-B396-DAE352A696E5}" srcOrd="0" destOrd="0" presId="urn:microsoft.com/office/officeart/2005/8/layout/process1"/>
    <dgm:cxn modelId="{259C0EA7-0E86-4D08-9A29-099077E6D90C}" type="presParOf" srcId="{0E01B71B-F158-430B-9ED2-FEE36809055E}" destId="{5AE819A4-1EAA-4B70-96E3-238F95CFEAE2}" srcOrd="12" destOrd="0" presId="urn:microsoft.com/office/officeart/2005/8/layout/process1"/>
    <dgm:cxn modelId="{A439237F-AF69-45A2-9841-6520FC35DEAB}" type="presParOf" srcId="{0E01B71B-F158-430B-9ED2-FEE36809055E}" destId="{BB03A61C-3DF3-4A77-A265-21E5A3BDF0E4}" srcOrd="13" destOrd="0" presId="urn:microsoft.com/office/officeart/2005/8/layout/process1"/>
    <dgm:cxn modelId="{1891AECF-E1F5-43A7-9E98-EA11CD680EFD}" type="presParOf" srcId="{BB03A61C-3DF3-4A77-A265-21E5A3BDF0E4}" destId="{A5A480CB-656D-473B-AB55-57501846FFDA}" srcOrd="0" destOrd="0" presId="urn:microsoft.com/office/officeart/2005/8/layout/process1"/>
    <dgm:cxn modelId="{7A8ADC86-A336-4E5D-9DF3-24A7AA9DE755}" type="presParOf" srcId="{0E01B71B-F158-430B-9ED2-FEE36809055E}" destId="{737885BF-43AE-49E6-A4F9-219F4C9F86C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4BCDB-3620-4CDA-B8D7-C8516D4ED6CE}">
      <dsp:nvSpPr>
        <dsp:cNvPr id="0" name=""/>
        <dsp:cNvSpPr/>
      </dsp:nvSpPr>
      <dsp:spPr>
        <a:xfrm>
          <a:off x="2004" y="821028"/>
          <a:ext cx="542595" cy="2267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kern="1200" baseline="0">
              <a:ea typeface="方正兰亭中黑_GBK" panose="02000000000000000000" pitchFamily="2" charset="-122"/>
            </a:rPr>
            <a:t>输入嵌入</a:t>
          </a:r>
          <a:endParaRPr lang="zh-CN" altLang="en-US" sz="2400" b="0" kern="1200" baseline="0" dirty="0">
            <a:ea typeface="方正兰亭中黑_GBK" panose="02000000000000000000" pitchFamily="2" charset="-122"/>
          </a:endParaRPr>
        </a:p>
      </dsp:txBody>
      <dsp:txXfrm>
        <a:off x="17896" y="836920"/>
        <a:ext cx="510811" cy="2235519"/>
      </dsp:txXfrm>
    </dsp:sp>
    <dsp:sp modelId="{D72D2AEC-B46B-4792-8F55-A561406EA6EA}">
      <dsp:nvSpPr>
        <dsp:cNvPr id="0" name=""/>
        <dsp:cNvSpPr/>
      </dsp:nvSpPr>
      <dsp:spPr>
        <a:xfrm>
          <a:off x="598859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ea typeface="方正兰亭中黑_GBK" panose="02000000000000000000" pitchFamily="2" charset="-122"/>
          </a:endParaRPr>
        </a:p>
      </dsp:txBody>
      <dsp:txXfrm>
        <a:off x="598859" y="1914311"/>
        <a:ext cx="80521" cy="80737"/>
      </dsp:txXfrm>
    </dsp:sp>
    <dsp:sp modelId="{E7B2BFAD-2328-49CE-86CA-6A7A5F41DC53}">
      <dsp:nvSpPr>
        <dsp:cNvPr id="0" name=""/>
        <dsp:cNvSpPr/>
      </dsp:nvSpPr>
      <dsp:spPr>
        <a:xfrm>
          <a:off x="761638" y="821028"/>
          <a:ext cx="542595" cy="2267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kern="1200" baseline="0">
              <a:latin typeface="Tahoma"/>
              <a:ea typeface="方正兰亭中黑_GBK" panose="02000000000000000000" pitchFamily="2" charset="-122"/>
              <a:cs typeface="+mn-cs"/>
            </a:rPr>
            <a:t>位置编码</a:t>
          </a:r>
          <a:endParaRPr lang="zh-CN" altLang="en-US" sz="2400" b="0" kern="1200" baseline="0" dirty="0">
            <a:latin typeface="Tahoma"/>
            <a:ea typeface="方正兰亭中黑_GBK" panose="02000000000000000000" pitchFamily="2" charset="-122"/>
            <a:cs typeface="+mn-cs"/>
          </a:endParaRPr>
        </a:p>
      </dsp:txBody>
      <dsp:txXfrm>
        <a:off x="777530" y="836920"/>
        <a:ext cx="510811" cy="2235519"/>
      </dsp:txXfrm>
    </dsp:sp>
    <dsp:sp modelId="{31AC4754-D41A-42C7-BB95-D8C9B67C9E06}">
      <dsp:nvSpPr>
        <dsp:cNvPr id="0" name=""/>
        <dsp:cNvSpPr/>
      </dsp:nvSpPr>
      <dsp:spPr>
        <a:xfrm>
          <a:off x="1358493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sp:txBody>
      <dsp:txXfrm>
        <a:off x="1358493" y="1914311"/>
        <a:ext cx="80521" cy="80737"/>
      </dsp:txXfrm>
    </dsp:sp>
    <dsp:sp modelId="{073BD0EE-C718-4CC9-848F-5DB03B2490DB}">
      <dsp:nvSpPr>
        <dsp:cNvPr id="0" name=""/>
        <dsp:cNvSpPr/>
      </dsp:nvSpPr>
      <dsp:spPr>
        <a:xfrm>
          <a:off x="1521271" y="821028"/>
          <a:ext cx="542595" cy="2267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kern="1200" baseline="0">
              <a:latin typeface="Tahoma"/>
              <a:ea typeface="方正兰亭中黑_GBK" panose="02000000000000000000" pitchFamily="2" charset="-122"/>
              <a:cs typeface="+mn-cs"/>
            </a:rPr>
            <a:t>注意力机制</a:t>
          </a:r>
          <a:endParaRPr lang="zh-CN" altLang="en-US" sz="2400" b="0" kern="1200" baseline="0" dirty="0">
            <a:latin typeface="Tahoma"/>
            <a:ea typeface="方正兰亭中黑_GBK" panose="02000000000000000000" pitchFamily="2" charset="-122"/>
            <a:cs typeface="+mn-cs"/>
          </a:endParaRPr>
        </a:p>
      </dsp:txBody>
      <dsp:txXfrm>
        <a:off x="1537163" y="836920"/>
        <a:ext cx="510811" cy="2235519"/>
      </dsp:txXfrm>
    </dsp:sp>
    <dsp:sp modelId="{73C3DA72-9817-474B-932B-958DBF4C8BBE}">
      <dsp:nvSpPr>
        <dsp:cNvPr id="0" name=""/>
        <dsp:cNvSpPr/>
      </dsp:nvSpPr>
      <dsp:spPr>
        <a:xfrm>
          <a:off x="2118126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sp:txBody>
      <dsp:txXfrm>
        <a:off x="2118126" y="1914311"/>
        <a:ext cx="80521" cy="80737"/>
      </dsp:txXfrm>
    </dsp:sp>
    <dsp:sp modelId="{50C72056-3E8D-4AE7-9C90-F06465AA6956}">
      <dsp:nvSpPr>
        <dsp:cNvPr id="0" name=""/>
        <dsp:cNvSpPr/>
      </dsp:nvSpPr>
      <dsp:spPr>
        <a:xfrm>
          <a:off x="2280905" y="821028"/>
          <a:ext cx="542595" cy="2267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kern="1200" baseline="0" dirty="0">
              <a:ea typeface="方正兰亭中黑_GBK" panose="02000000000000000000" pitchFamily="2" charset="-122"/>
            </a:rPr>
            <a:t>残差连接</a:t>
          </a:r>
        </a:p>
      </dsp:txBody>
      <dsp:txXfrm>
        <a:off x="2296797" y="836920"/>
        <a:ext cx="510811" cy="2235519"/>
      </dsp:txXfrm>
    </dsp:sp>
    <dsp:sp modelId="{A30E9421-7158-4258-8C21-147BBEB1B4E7}">
      <dsp:nvSpPr>
        <dsp:cNvPr id="0" name=""/>
        <dsp:cNvSpPr/>
      </dsp:nvSpPr>
      <dsp:spPr>
        <a:xfrm>
          <a:off x="2877760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sp:txBody>
      <dsp:txXfrm>
        <a:off x="2877760" y="1914311"/>
        <a:ext cx="80521" cy="80737"/>
      </dsp:txXfrm>
    </dsp:sp>
    <dsp:sp modelId="{3B5E7CBE-E3C4-44C0-87F5-2218744E58A1}">
      <dsp:nvSpPr>
        <dsp:cNvPr id="0" name=""/>
        <dsp:cNvSpPr/>
      </dsp:nvSpPr>
      <dsp:spPr>
        <a:xfrm>
          <a:off x="3040539" y="821028"/>
          <a:ext cx="542595" cy="2267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kern="1200" baseline="0" dirty="0">
              <a:ea typeface="方正兰亭中黑_GBK" panose="02000000000000000000" pitchFamily="2" charset="-122"/>
            </a:rPr>
            <a:t>层归一化</a:t>
          </a:r>
        </a:p>
      </dsp:txBody>
      <dsp:txXfrm>
        <a:off x="3056431" y="836920"/>
        <a:ext cx="510811" cy="2235519"/>
      </dsp:txXfrm>
    </dsp:sp>
    <dsp:sp modelId="{8E28A3B4-D06B-42FA-AE0C-E5BB5AC3D63D}">
      <dsp:nvSpPr>
        <dsp:cNvPr id="0" name=""/>
        <dsp:cNvSpPr/>
      </dsp:nvSpPr>
      <dsp:spPr>
        <a:xfrm>
          <a:off x="3637394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sp:txBody>
      <dsp:txXfrm>
        <a:off x="3637394" y="1914311"/>
        <a:ext cx="80521" cy="80737"/>
      </dsp:txXfrm>
    </dsp:sp>
    <dsp:sp modelId="{F1BC7F76-9534-471B-A62E-9CA0FB02ABF6}">
      <dsp:nvSpPr>
        <dsp:cNvPr id="0" name=""/>
        <dsp:cNvSpPr/>
      </dsp:nvSpPr>
      <dsp:spPr>
        <a:xfrm>
          <a:off x="3800172" y="821028"/>
          <a:ext cx="542595" cy="2267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kern="1200" baseline="0" dirty="0">
              <a:ea typeface="方正兰亭中黑_GBK" panose="02000000000000000000" pitchFamily="2" charset="-122"/>
            </a:rPr>
            <a:t>前馈网络</a:t>
          </a:r>
        </a:p>
      </dsp:txBody>
      <dsp:txXfrm>
        <a:off x="3816064" y="836920"/>
        <a:ext cx="510811" cy="2235519"/>
      </dsp:txXfrm>
    </dsp:sp>
    <dsp:sp modelId="{591A6C91-6DC9-4DAC-A3BB-F91446231D75}">
      <dsp:nvSpPr>
        <dsp:cNvPr id="0" name=""/>
        <dsp:cNvSpPr/>
      </dsp:nvSpPr>
      <dsp:spPr>
        <a:xfrm>
          <a:off x="4397027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sp:txBody>
      <dsp:txXfrm>
        <a:off x="4397027" y="1914311"/>
        <a:ext cx="80521" cy="80737"/>
      </dsp:txXfrm>
    </dsp:sp>
    <dsp:sp modelId="{5AE819A4-1EAA-4B70-96E3-238F95CFEAE2}">
      <dsp:nvSpPr>
        <dsp:cNvPr id="0" name=""/>
        <dsp:cNvSpPr/>
      </dsp:nvSpPr>
      <dsp:spPr>
        <a:xfrm>
          <a:off x="4559806" y="821028"/>
          <a:ext cx="542595" cy="2267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kern="1200" baseline="0" dirty="0">
              <a:ea typeface="方正兰亭中黑_GBK" panose="02000000000000000000" pitchFamily="2" charset="-122"/>
            </a:rPr>
            <a:t>残差连接</a:t>
          </a:r>
        </a:p>
      </dsp:txBody>
      <dsp:txXfrm>
        <a:off x="4575698" y="836920"/>
        <a:ext cx="510811" cy="2235519"/>
      </dsp:txXfrm>
    </dsp:sp>
    <dsp:sp modelId="{BB03A61C-3DF3-4A77-A265-21E5A3BDF0E4}">
      <dsp:nvSpPr>
        <dsp:cNvPr id="0" name=""/>
        <dsp:cNvSpPr/>
      </dsp:nvSpPr>
      <dsp:spPr>
        <a:xfrm>
          <a:off x="5156661" y="1887398"/>
          <a:ext cx="115030" cy="134563"/>
        </a:xfrm>
        <a:prstGeom prst="rightArrow">
          <a:avLst>
            <a:gd name="adj1" fmla="val 60000"/>
            <a:gd name="adj2" fmla="val 50000"/>
          </a:avLst>
        </a:prstGeom>
        <a:solidFill>
          <a:srgbClr val="31589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0" kern="1200" baseline="0">
            <a:solidFill>
              <a:prstClr val="white"/>
            </a:solidFill>
            <a:latin typeface="Tahoma"/>
            <a:ea typeface="方正兰亭中黑_GBK" panose="02000000000000000000" pitchFamily="2" charset="-122"/>
            <a:cs typeface="+mn-cs"/>
          </a:endParaRPr>
        </a:p>
      </dsp:txBody>
      <dsp:txXfrm>
        <a:off x="5156661" y="1914311"/>
        <a:ext cx="80521" cy="80737"/>
      </dsp:txXfrm>
    </dsp:sp>
    <dsp:sp modelId="{737885BF-43AE-49E6-A4F9-219F4C9F86C8}">
      <dsp:nvSpPr>
        <dsp:cNvPr id="0" name=""/>
        <dsp:cNvSpPr/>
      </dsp:nvSpPr>
      <dsp:spPr>
        <a:xfrm>
          <a:off x="5319440" y="821028"/>
          <a:ext cx="542595" cy="2267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kern="1200" baseline="0" dirty="0">
              <a:latin typeface="Tahoma"/>
              <a:ea typeface="方正兰亭中黑_GBK" panose="02000000000000000000" pitchFamily="2" charset="-122"/>
              <a:cs typeface="+mn-cs"/>
            </a:rPr>
            <a:t>层归一化</a:t>
          </a:r>
        </a:p>
      </dsp:txBody>
      <dsp:txXfrm>
        <a:off x="5335332" y="836920"/>
        <a:ext cx="510811" cy="2235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pPr/>
              <a:t>2024/10/25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24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pPr/>
              <a:t>2024/10/25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1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47CB-3076-4026-8B18-63F39C6D1FF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229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11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592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12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6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13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71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14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41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15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77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16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95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17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488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18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82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19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9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20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1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84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21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34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22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54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23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264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24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81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25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10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26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82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27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480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28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89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29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07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30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00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54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31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94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32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29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33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66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34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72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35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94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36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60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37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04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38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351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39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602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40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8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484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41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787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42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584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D8E48-98DB-4BAA-8DAA-00E694147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244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D8E48-98DB-4BAA-8DAA-00E694147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8893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45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408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46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8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47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8381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48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0304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49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0583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50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51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97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51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1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52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9171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53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55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54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4303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55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4742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56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976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57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979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58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5483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59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33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60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308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7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5914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61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068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62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124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63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168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64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04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65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8676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66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61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8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34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9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01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artificial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10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7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4"/>
          <p:cNvSpPr>
            <a:spLocks noChangeArrowheads="1"/>
          </p:cNvSpPr>
          <p:nvPr userDrawn="1"/>
        </p:nvSpPr>
        <p:spPr bwMode="auto">
          <a:xfrm>
            <a:off x="4572000" y="0"/>
            <a:ext cx="4572001" cy="6858000"/>
          </a:xfrm>
          <a:prstGeom prst="rect">
            <a:avLst/>
          </a:prstGeom>
          <a:solidFill>
            <a:srgbClr val="0D59A7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507090" y="936812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354724" y="1706144"/>
            <a:ext cx="3030666" cy="4184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8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5507090" y="936812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6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 userDrawn="1"/>
        </p:nvSpPr>
        <p:spPr>
          <a:xfrm>
            <a:off x="5507091" y="936816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64750" y="2117288"/>
            <a:ext cx="2714672" cy="2649871"/>
            <a:chOff x="1156573" y="1961840"/>
            <a:chExt cx="3160978" cy="3085523"/>
          </a:xfrm>
        </p:grpSpPr>
        <p:grpSp>
          <p:nvGrpSpPr>
            <p:cNvPr id="39" name="组合 38"/>
            <p:cNvGrpSpPr>
              <a:grpSpLocks noChangeAspect="1"/>
            </p:cNvGrpSpPr>
            <p:nvPr userDrawn="1"/>
          </p:nvGrpSpPr>
          <p:grpSpPr>
            <a:xfrm>
              <a:off x="3057551" y="3787363"/>
              <a:ext cx="1260000" cy="1260000"/>
              <a:chOff x="1174779" y="3359349"/>
              <a:chExt cx="1800000" cy="1800001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42" name="椭圆 41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41" name="椭圆 40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5D9FC1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44" name="组合 43"/>
            <p:cNvGrpSpPr>
              <a:grpSpLocks noChangeAspect="1"/>
            </p:cNvGrpSpPr>
            <p:nvPr userDrawn="1"/>
          </p:nvGrpSpPr>
          <p:grpSpPr>
            <a:xfrm>
              <a:off x="3464931" y="2496805"/>
              <a:ext cx="576000" cy="576000"/>
              <a:chOff x="1174779" y="3359349"/>
              <a:chExt cx="1800000" cy="1800001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46" name="椭圆 45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183A6A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1827921" y="2644845"/>
              <a:ext cx="1980000" cy="1980000"/>
              <a:chOff x="6250980" y="3660482"/>
              <a:chExt cx="1800000" cy="180000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2" name="椭圆 51"/>
            <p:cNvSpPr/>
            <p:nvPr userDrawn="1"/>
          </p:nvSpPr>
          <p:spPr>
            <a:xfrm>
              <a:off x="1971921" y="2788845"/>
              <a:ext cx="1692000" cy="169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grpSp>
          <p:nvGrpSpPr>
            <p:cNvPr id="53" name="组合 52"/>
            <p:cNvGrpSpPr>
              <a:grpSpLocks noChangeAspect="1"/>
            </p:cNvGrpSpPr>
            <p:nvPr userDrawn="1"/>
          </p:nvGrpSpPr>
          <p:grpSpPr>
            <a:xfrm>
              <a:off x="1559452" y="1961840"/>
              <a:ext cx="1044000" cy="1044000"/>
              <a:chOff x="1174779" y="3359349"/>
              <a:chExt cx="1800000" cy="1800001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55" name="椭圆 54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16B6CC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58" name="组合 57"/>
            <p:cNvGrpSpPr>
              <a:grpSpLocks noChangeAspect="1"/>
            </p:cNvGrpSpPr>
            <p:nvPr userDrawn="1"/>
          </p:nvGrpSpPr>
          <p:grpSpPr>
            <a:xfrm>
              <a:off x="1156573" y="4078346"/>
              <a:ext cx="648000" cy="648000"/>
              <a:chOff x="1174779" y="3359349"/>
              <a:chExt cx="1800000" cy="1800001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60" name="椭圆 59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63" name="组合 62"/>
            <p:cNvGrpSpPr>
              <a:grpSpLocks noChangeAspect="1"/>
            </p:cNvGrpSpPr>
            <p:nvPr userDrawn="1"/>
          </p:nvGrpSpPr>
          <p:grpSpPr>
            <a:xfrm>
              <a:off x="2435418" y="3237244"/>
              <a:ext cx="876025" cy="900000"/>
              <a:chOff x="3976261" y="3892343"/>
              <a:chExt cx="326182" cy="335109"/>
            </a:xfrm>
            <a:solidFill>
              <a:schemeClr val="bg1"/>
            </a:solidFill>
          </p:grpSpPr>
          <p:sp>
            <p:nvSpPr>
              <p:cNvPr id="64" name="六边形 63"/>
              <p:cNvSpPr>
                <a:spLocks/>
              </p:cNvSpPr>
              <p:nvPr/>
            </p:nvSpPr>
            <p:spPr>
              <a:xfrm>
                <a:off x="3976261" y="3892343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六边形 64"/>
              <p:cNvSpPr>
                <a:spLocks/>
              </p:cNvSpPr>
              <p:nvPr/>
            </p:nvSpPr>
            <p:spPr>
              <a:xfrm>
                <a:off x="3976261" y="4005288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6" name="六边形 65"/>
              <p:cNvSpPr>
                <a:spLocks/>
              </p:cNvSpPr>
              <p:nvPr/>
            </p:nvSpPr>
            <p:spPr>
              <a:xfrm>
                <a:off x="3976261" y="4120615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7" name="六边形 66"/>
              <p:cNvSpPr>
                <a:spLocks/>
              </p:cNvSpPr>
              <p:nvPr/>
            </p:nvSpPr>
            <p:spPr>
              <a:xfrm>
                <a:off x="4078302" y="3945761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8" name="六边形 67"/>
              <p:cNvSpPr>
                <a:spLocks/>
              </p:cNvSpPr>
              <p:nvPr/>
            </p:nvSpPr>
            <p:spPr>
              <a:xfrm>
                <a:off x="4078302" y="4060570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9" name="六边形 68"/>
              <p:cNvSpPr>
                <a:spLocks/>
              </p:cNvSpPr>
              <p:nvPr/>
            </p:nvSpPr>
            <p:spPr>
              <a:xfrm>
                <a:off x="4180344" y="4003942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79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84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5588394" y="2634213"/>
            <a:ext cx="2850381" cy="2706510"/>
            <a:chOff x="5420097" y="2520000"/>
            <a:chExt cx="2850381" cy="2706510"/>
          </a:xfrm>
        </p:grpSpPr>
        <p:grpSp>
          <p:nvGrpSpPr>
            <p:cNvPr id="15" name="组合 14"/>
            <p:cNvGrpSpPr/>
            <p:nvPr/>
          </p:nvGrpSpPr>
          <p:grpSpPr>
            <a:xfrm>
              <a:off x="5420097" y="3716912"/>
              <a:ext cx="1614939" cy="1509598"/>
              <a:chOff x="1102298" y="4428271"/>
              <a:chExt cx="1614939" cy="1509598"/>
            </a:xfrm>
          </p:grpSpPr>
          <p:grpSp>
            <p:nvGrpSpPr>
              <p:cNvPr id="21" name="组合 11"/>
              <p:cNvGrpSpPr>
                <a:grpSpLocks/>
              </p:cNvGrpSpPr>
              <p:nvPr/>
            </p:nvGrpSpPr>
            <p:grpSpPr bwMode="auto">
              <a:xfrm>
                <a:off x="1102298" y="4428271"/>
                <a:ext cx="1614939" cy="1509598"/>
                <a:chOff x="4273612" y="2654513"/>
                <a:chExt cx="1278000" cy="1177200"/>
              </a:xfrm>
            </p:grpSpPr>
            <p:sp>
              <p:nvSpPr>
                <p:cNvPr id="23" name="直角三角形 15"/>
                <p:cNvSpPr>
                  <a:spLocks/>
                </p:cNvSpPr>
                <p:nvPr/>
              </p:nvSpPr>
              <p:spPr bwMode="auto">
                <a:xfrm>
                  <a:off x="4273612" y="2654513"/>
                  <a:ext cx="1278000" cy="1177200"/>
                </a:xfrm>
                <a:prstGeom prst="plus">
                  <a:avLst/>
                </a:prstGeom>
                <a:gradFill flip="none" rotWithShape="1">
                  <a:gsLst>
                    <a:gs pos="100000">
                      <a:schemeClr val="bg1">
                        <a:lumMod val="96000"/>
                        <a:lumOff val="4000"/>
                      </a:schemeClr>
                    </a:gs>
                    <a:gs pos="66000">
                      <a:srgbClr val="DFDFDF">
                        <a:lumMod val="94000"/>
                        <a:lumOff val="6000"/>
                      </a:srgbClr>
                    </a:gs>
                    <a:gs pos="30000">
                      <a:srgbClr val="CCCCCC">
                        <a:lumMod val="92000"/>
                      </a:srgbClr>
                    </a:gs>
                    <a:gs pos="0">
                      <a:srgbClr val="B2B2B2">
                        <a:lumMod val="89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88900" dist="127000" dir="8100000" algn="tr" rotWithShape="0">
                    <a:prstClr val="black">
                      <a:alpha val="33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contourClr>
                    <a:srgbClr val="B2B2B2"/>
                  </a:contourClr>
                </a:sp3d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  <p:sp>
              <p:nvSpPr>
                <p:cNvPr id="24" name="直角三角形 1"/>
                <p:cNvSpPr>
                  <a:spLocks/>
                </p:cNvSpPr>
                <p:nvPr/>
              </p:nvSpPr>
              <p:spPr bwMode="auto">
                <a:xfrm>
                  <a:off x="4359329" y="2745503"/>
                  <a:ext cx="1116000" cy="1000800"/>
                </a:xfrm>
                <a:prstGeom prst="plus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</p:grpSp>
          <p:sp>
            <p:nvSpPr>
              <p:cNvPr id="22" name="KSO_Shape"/>
              <p:cNvSpPr>
                <a:spLocks noChangeAspect="1"/>
              </p:cNvSpPr>
              <p:nvPr/>
            </p:nvSpPr>
            <p:spPr bwMode="auto">
              <a:xfrm>
                <a:off x="1576473" y="4762433"/>
                <a:ext cx="684000" cy="841276"/>
              </a:xfrm>
              <a:custGeom>
                <a:avLst/>
                <a:gdLst>
                  <a:gd name="T0" fmla="*/ 1379976 w 3177"/>
                  <a:gd name="T1" fmla="*/ 481089 h 3907"/>
                  <a:gd name="T2" fmla="*/ 1463834 w 3177"/>
                  <a:gd name="T3" fmla="*/ 622559 h 3907"/>
                  <a:gd name="T4" fmla="*/ 1104902 w 3177"/>
                  <a:gd name="T5" fmla="*/ 1244196 h 3907"/>
                  <a:gd name="T6" fmla="*/ 1082325 w 3177"/>
                  <a:gd name="T7" fmla="*/ 1244196 h 3907"/>
                  <a:gd name="T8" fmla="*/ 1113196 w 3177"/>
                  <a:gd name="T9" fmla="*/ 1399029 h 3907"/>
                  <a:gd name="T10" fmla="*/ 711874 w 3177"/>
                  <a:gd name="T11" fmla="*/ 1800397 h 3907"/>
                  <a:gd name="T12" fmla="*/ 310552 w 3177"/>
                  <a:gd name="T13" fmla="*/ 1399029 h 3907"/>
                  <a:gd name="T14" fmla="*/ 349256 w 3177"/>
                  <a:gd name="T15" fmla="*/ 1227145 h 3907"/>
                  <a:gd name="T16" fmla="*/ 0 w 3177"/>
                  <a:gd name="T17" fmla="*/ 622559 h 3907"/>
                  <a:gd name="T18" fmla="*/ 84319 w 3177"/>
                  <a:gd name="T19" fmla="*/ 481089 h 3907"/>
                  <a:gd name="T20" fmla="*/ 442790 w 3177"/>
                  <a:gd name="T21" fmla="*/ 1101804 h 3907"/>
                  <a:gd name="T22" fmla="*/ 564892 w 3177"/>
                  <a:gd name="T23" fmla="*/ 1025770 h 3907"/>
                  <a:gd name="T24" fmla="*/ 221165 w 3177"/>
                  <a:gd name="T25" fmla="*/ 430860 h 3907"/>
                  <a:gd name="T26" fmla="*/ 102749 w 3177"/>
                  <a:gd name="T27" fmla="*/ 430860 h 3907"/>
                  <a:gd name="T28" fmla="*/ 183382 w 3177"/>
                  <a:gd name="T29" fmla="*/ 287087 h 3907"/>
                  <a:gd name="T30" fmla="*/ 1222396 w 3177"/>
                  <a:gd name="T31" fmla="*/ 287087 h 3907"/>
                  <a:gd name="T32" fmla="*/ 1303029 w 3177"/>
                  <a:gd name="T33" fmla="*/ 430860 h 3907"/>
                  <a:gd name="T34" fmla="*/ 1242669 w 3177"/>
                  <a:gd name="T35" fmla="*/ 430860 h 3907"/>
                  <a:gd name="T36" fmla="*/ 891110 w 3177"/>
                  <a:gd name="T37" fmla="*/ 1040055 h 3907"/>
                  <a:gd name="T38" fmla="*/ 1006760 w 3177"/>
                  <a:gd name="T39" fmla="*/ 1127149 h 3907"/>
                  <a:gd name="T40" fmla="*/ 1379976 w 3177"/>
                  <a:gd name="T41" fmla="*/ 481089 h 3907"/>
                  <a:gd name="T42" fmla="*/ 570421 w 3177"/>
                  <a:gd name="T43" fmla="*/ 1322534 h 3907"/>
                  <a:gd name="T44" fmla="*/ 665337 w 3177"/>
                  <a:gd name="T45" fmla="*/ 1322534 h 3907"/>
                  <a:gd name="T46" fmla="*/ 665337 w 3177"/>
                  <a:gd name="T47" fmla="*/ 1650633 h 3907"/>
                  <a:gd name="T48" fmla="*/ 806330 w 3177"/>
                  <a:gd name="T49" fmla="*/ 1650633 h 3907"/>
                  <a:gd name="T50" fmla="*/ 806330 w 3177"/>
                  <a:gd name="T51" fmla="*/ 1148807 h 3907"/>
                  <a:gd name="T52" fmla="*/ 702198 w 3177"/>
                  <a:gd name="T53" fmla="*/ 1148807 h 3907"/>
                  <a:gd name="T54" fmla="*/ 660730 w 3177"/>
                  <a:gd name="T55" fmla="*/ 1223459 h 3907"/>
                  <a:gd name="T56" fmla="*/ 570421 w 3177"/>
                  <a:gd name="T57" fmla="*/ 1240048 h 3907"/>
                  <a:gd name="T58" fmla="*/ 570421 w 3177"/>
                  <a:gd name="T59" fmla="*/ 1322534 h 3907"/>
                  <a:gd name="T60" fmla="*/ 1077256 w 3177"/>
                  <a:gd name="T61" fmla="*/ 430860 h 3907"/>
                  <a:gd name="T62" fmla="*/ 387038 w 3177"/>
                  <a:gd name="T63" fmla="*/ 430860 h 3907"/>
                  <a:gd name="T64" fmla="*/ 714178 w 3177"/>
                  <a:gd name="T65" fmla="*/ 997660 h 3907"/>
                  <a:gd name="T66" fmla="*/ 748735 w 3177"/>
                  <a:gd name="T67" fmla="*/ 999504 h 3907"/>
                  <a:gd name="T68" fmla="*/ 1077256 w 3177"/>
                  <a:gd name="T69" fmla="*/ 430860 h 3907"/>
                  <a:gd name="T70" fmla="*/ 343727 w 3177"/>
                  <a:gd name="T71" fmla="*/ 0 h 3907"/>
                  <a:gd name="T72" fmla="*/ 1062051 w 3177"/>
                  <a:gd name="T73" fmla="*/ 0 h 3907"/>
                  <a:gd name="T74" fmla="*/ 1142224 w 3177"/>
                  <a:gd name="T75" fmla="*/ 143313 h 3907"/>
                  <a:gd name="T76" fmla="*/ 263555 w 3177"/>
                  <a:gd name="T77" fmla="*/ 143313 h 3907"/>
                  <a:gd name="T78" fmla="*/ 343727 w 3177"/>
                  <a:gd name="T79" fmla="*/ 0 h 390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3177" h="3907">
                    <a:moveTo>
                      <a:pt x="2995" y="1044"/>
                    </a:moveTo>
                    <a:cubicBezTo>
                      <a:pt x="3177" y="1351"/>
                      <a:pt x="3177" y="1351"/>
                      <a:pt x="3177" y="1351"/>
                    </a:cubicBezTo>
                    <a:cubicBezTo>
                      <a:pt x="2398" y="2700"/>
                      <a:pt x="2398" y="2700"/>
                      <a:pt x="2398" y="2700"/>
                    </a:cubicBezTo>
                    <a:cubicBezTo>
                      <a:pt x="2349" y="2700"/>
                      <a:pt x="2349" y="2700"/>
                      <a:pt x="2349" y="2700"/>
                    </a:cubicBezTo>
                    <a:cubicBezTo>
                      <a:pt x="2392" y="2803"/>
                      <a:pt x="2416" y="2917"/>
                      <a:pt x="2416" y="3036"/>
                    </a:cubicBezTo>
                    <a:cubicBezTo>
                      <a:pt x="2416" y="3517"/>
                      <a:pt x="2026" y="3907"/>
                      <a:pt x="1545" y="3907"/>
                    </a:cubicBezTo>
                    <a:cubicBezTo>
                      <a:pt x="1064" y="3907"/>
                      <a:pt x="674" y="3517"/>
                      <a:pt x="674" y="3036"/>
                    </a:cubicBezTo>
                    <a:cubicBezTo>
                      <a:pt x="674" y="2902"/>
                      <a:pt x="705" y="2776"/>
                      <a:pt x="758" y="2663"/>
                    </a:cubicBezTo>
                    <a:cubicBezTo>
                      <a:pt x="0" y="1351"/>
                      <a:pt x="0" y="1351"/>
                      <a:pt x="0" y="1351"/>
                    </a:cubicBezTo>
                    <a:cubicBezTo>
                      <a:pt x="183" y="1044"/>
                      <a:pt x="183" y="1044"/>
                      <a:pt x="183" y="1044"/>
                    </a:cubicBezTo>
                    <a:cubicBezTo>
                      <a:pt x="961" y="2391"/>
                      <a:pt x="961" y="2391"/>
                      <a:pt x="961" y="2391"/>
                    </a:cubicBezTo>
                    <a:cubicBezTo>
                      <a:pt x="1038" y="2321"/>
                      <a:pt x="1127" y="2265"/>
                      <a:pt x="1226" y="2226"/>
                    </a:cubicBezTo>
                    <a:cubicBezTo>
                      <a:pt x="480" y="935"/>
                      <a:pt x="480" y="935"/>
                      <a:pt x="480" y="935"/>
                    </a:cubicBezTo>
                    <a:cubicBezTo>
                      <a:pt x="223" y="935"/>
                      <a:pt x="223" y="935"/>
                      <a:pt x="223" y="935"/>
                    </a:cubicBezTo>
                    <a:cubicBezTo>
                      <a:pt x="398" y="623"/>
                      <a:pt x="398" y="623"/>
                      <a:pt x="398" y="623"/>
                    </a:cubicBezTo>
                    <a:cubicBezTo>
                      <a:pt x="2653" y="623"/>
                      <a:pt x="2653" y="623"/>
                      <a:pt x="2653" y="623"/>
                    </a:cubicBezTo>
                    <a:cubicBezTo>
                      <a:pt x="2828" y="935"/>
                      <a:pt x="2828" y="935"/>
                      <a:pt x="2828" y="935"/>
                    </a:cubicBezTo>
                    <a:cubicBezTo>
                      <a:pt x="2697" y="935"/>
                      <a:pt x="2697" y="935"/>
                      <a:pt x="2697" y="935"/>
                    </a:cubicBezTo>
                    <a:cubicBezTo>
                      <a:pt x="1934" y="2257"/>
                      <a:pt x="1934" y="2257"/>
                      <a:pt x="1934" y="2257"/>
                    </a:cubicBezTo>
                    <a:cubicBezTo>
                      <a:pt x="2029" y="2305"/>
                      <a:pt x="2114" y="2369"/>
                      <a:pt x="2185" y="2446"/>
                    </a:cubicBezTo>
                    <a:lnTo>
                      <a:pt x="2995" y="1044"/>
                    </a:lnTo>
                    <a:close/>
                    <a:moveTo>
                      <a:pt x="1238" y="2870"/>
                    </a:moveTo>
                    <a:cubicBezTo>
                      <a:pt x="1444" y="2870"/>
                      <a:pt x="1444" y="2870"/>
                      <a:pt x="1444" y="2870"/>
                    </a:cubicBezTo>
                    <a:cubicBezTo>
                      <a:pt x="1444" y="3582"/>
                      <a:pt x="1444" y="3582"/>
                      <a:pt x="1444" y="3582"/>
                    </a:cubicBezTo>
                    <a:cubicBezTo>
                      <a:pt x="1750" y="3582"/>
                      <a:pt x="1750" y="3582"/>
                      <a:pt x="1750" y="3582"/>
                    </a:cubicBezTo>
                    <a:cubicBezTo>
                      <a:pt x="1750" y="2493"/>
                      <a:pt x="1750" y="2493"/>
                      <a:pt x="1750" y="2493"/>
                    </a:cubicBezTo>
                    <a:cubicBezTo>
                      <a:pt x="1524" y="2493"/>
                      <a:pt x="1524" y="2493"/>
                      <a:pt x="1524" y="2493"/>
                    </a:cubicBezTo>
                    <a:cubicBezTo>
                      <a:pt x="1506" y="2557"/>
                      <a:pt x="1475" y="2631"/>
                      <a:pt x="1434" y="2655"/>
                    </a:cubicBezTo>
                    <a:cubicBezTo>
                      <a:pt x="1392" y="2678"/>
                      <a:pt x="1327" y="2691"/>
                      <a:pt x="1238" y="2691"/>
                    </a:cubicBezTo>
                    <a:lnTo>
                      <a:pt x="1238" y="2870"/>
                    </a:lnTo>
                    <a:close/>
                    <a:moveTo>
                      <a:pt x="2338" y="935"/>
                    </a:moveTo>
                    <a:cubicBezTo>
                      <a:pt x="840" y="935"/>
                      <a:pt x="840" y="935"/>
                      <a:pt x="840" y="935"/>
                    </a:cubicBezTo>
                    <a:cubicBezTo>
                      <a:pt x="1550" y="2165"/>
                      <a:pt x="1550" y="2165"/>
                      <a:pt x="1550" y="2165"/>
                    </a:cubicBezTo>
                    <a:cubicBezTo>
                      <a:pt x="1576" y="2165"/>
                      <a:pt x="1600" y="2167"/>
                      <a:pt x="1625" y="2169"/>
                    </a:cubicBezTo>
                    <a:lnTo>
                      <a:pt x="2338" y="935"/>
                    </a:lnTo>
                    <a:close/>
                    <a:moveTo>
                      <a:pt x="746" y="0"/>
                    </a:moveTo>
                    <a:cubicBezTo>
                      <a:pt x="2305" y="0"/>
                      <a:pt x="2305" y="0"/>
                      <a:pt x="2305" y="0"/>
                    </a:cubicBezTo>
                    <a:cubicBezTo>
                      <a:pt x="2479" y="311"/>
                      <a:pt x="2479" y="311"/>
                      <a:pt x="2479" y="311"/>
                    </a:cubicBezTo>
                    <a:cubicBezTo>
                      <a:pt x="572" y="311"/>
                      <a:pt x="572" y="311"/>
                      <a:pt x="572" y="311"/>
                    </a:cubicBez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80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653788" y="2520000"/>
              <a:ext cx="1616690" cy="1511067"/>
              <a:chOff x="3272028" y="4196225"/>
              <a:chExt cx="1616690" cy="1511067"/>
            </a:xfrm>
          </p:grpSpPr>
          <p:grpSp>
            <p:nvGrpSpPr>
              <p:cNvPr id="17" name="组合 7"/>
              <p:cNvGrpSpPr>
                <a:grpSpLocks/>
              </p:cNvGrpSpPr>
              <p:nvPr/>
            </p:nvGrpSpPr>
            <p:grpSpPr bwMode="auto">
              <a:xfrm>
                <a:off x="3272028" y="4196225"/>
                <a:ext cx="1616690" cy="1511067"/>
                <a:chOff x="3493425" y="4108546"/>
                <a:chExt cx="1116000" cy="2224938"/>
              </a:xfrm>
            </p:grpSpPr>
            <p:sp>
              <p:nvSpPr>
                <p:cNvPr id="19" name="直角三角形 29"/>
                <p:cNvSpPr>
                  <a:spLocks noChangeAspect="1"/>
                </p:cNvSpPr>
                <p:nvPr/>
              </p:nvSpPr>
              <p:spPr bwMode="auto">
                <a:xfrm rot="10800000">
                  <a:off x="3493425" y="4108546"/>
                  <a:ext cx="1116000" cy="2224938"/>
                </a:xfrm>
                <a:prstGeom prst="plus">
                  <a:avLst/>
                </a:prstGeom>
                <a:gradFill flip="none" rotWithShape="1">
                  <a:gsLst>
                    <a:gs pos="100000">
                      <a:schemeClr val="bg1">
                        <a:lumMod val="96000"/>
                        <a:lumOff val="4000"/>
                      </a:schemeClr>
                    </a:gs>
                    <a:gs pos="66000">
                      <a:srgbClr val="DFDFDF">
                        <a:lumMod val="94000"/>
                        <a:lumOff val="6000"/>
                      </a:srgbClr>
                    </a:gs>
                    <a:gs pos="30000">
                      <a:srgbClr val="CCCCCC">
                        <a:lumMod val="92000"/>
                      </a:srgbClr>
                    </a:gs>
                    <a:gs pos="0">
                      <a:srgbClr val="B2B2B2">
                        <a:lumMod val="89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88900" dist="127000" dir="8100000" algn="tr" rotWithShape="0">
                    <a:prstClr val="black">
                      <a:alpha val="33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contourClr>
                    <a:srgbClr val="B2B2B2"/>
                  </a:contourClr>
                </a:sp3d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  <p:sp>
              <p:nvSpPr>
                <p:cNvPr id="20" name="直角三角形 30"/>
                <p:cNvSpPr/>
                <p:nvPr/>
              </p:nvSpPr>
              <p:spPr bwMode="auto">
                <a:xfrm rot="10800000">
                  <a:off x="3570776" y="4272771"/>
                  <a:ext cx="972108" cy="1889165"/>
                </a:xfrm>
                <a:prstGeom prst="plus">
                  <a:avLst/>
                </a:prstGeom>
                <a:gradFill>
                  <a:gsLst>
                    <a:gs pos="1000">
                      <a:srgbClr val="909EA0"/>
                    </a:gs>
                    <a:gs pos="99000">
                      <a:srgbClr val="758086"/>
                    </a:gs>
                  </a:gsLst>
                  <a:path path="circle">
                    <a:fillToRect l="100000" t="100000"/>
                  </a:path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</p:grpSp>
          <p:sp>
            <p:nvSpPr>
              <p:cNvPr id="18" name="KSO_Shape"/>
              <p:cNvSpPr>
                <a:spLocks noChangeAspect="1"/>
              </p:cNvSpPr>
              <p:nvPr/>
            </p:nvSpPr>
            <p:spPr bwMode="auto">
              <a:xfrm>
                <a:off x="3737496" y="4586727"/>
                <a:ext cx="684000" cy="725088"/>
              </a:xfrm>
              <a:custGeom>
                <a:avLst/>
                <a:gdLst>
                  <a:gd name="T0" fmla="*/ 1000716 w 1519237"/>
                  <a:gd name="T1" fmla="*/ 619004 h 1611313"/>
                  <a:gd name="T2" fmla="*/ 1136120 w 1519237"/>
                  <a:gd name="T3" fmla="*/ 699378 h 1611313"/>
                  <a:gd name="T4" fmla="*/ 892692 w 1519237"/>
                  <a:gd name="T5" fmla="*/ 895807 h 1611313"/>
                  <a:gd name="T6" fmla="*/ 788795 w 1519237"/>
                  <a:gd name="T7" fmla="*/ 885667 h 1611313"/>
                  <a:gd name="T8" fmla="*/ 694275 w 1519237"/>
                  <a:gd name="T9" fmla="*/ 936371 h 1611313"/>
                  <a:gd name="T10" fmla="*/ 301940 w 1519237"/>
                  <a:gd name="T11" fmla="*/ 1366414 h 1611313"/>
                  <a:gd name="T12" fmla="*/ 306816 w 1519237"/>
                  <a:gd name="T13" fmla="*/ 1470826 h 1611313"/>
                  <a:gd name="T14" fmla="*/ 378832 w 1519237"/>
                  <a:gd name="T15" fmla="*/ 1566600 h 1611313"/>
                  <a:gd name="T16" fmla="*/ 475602 w 1519237"/>
                  <a:gd name="T17" fmla="*/ 1606786 h 1611313"/>
                  <a:gd name="T18" fmla="*/ 578749 w 1519237"/>
                  <a:gd name="T19" fmla="*/ 1586881 h 1611313"/>
                  <a:gd name="T20" fmla="*/ 801172 w 1519237"/>
                  <a:gd name="T21" fmla="*/ 1382564 h 1611313"/>
                  <a:gd name="T22" fmla="*/ 883690 w 1519237"/>
                  <a:gd name="T23" fmla="*/ 1362282 h 1611313"/>
                  <a:gd name="T24" fmla="*/ 964333 w 1519237"/>
                  <a:gd name="T25" fmla="*/ 1391203 h 1611313"/>
                  <a:gd name="T26" fmla="*/ 1016844 w 1519237"/>
                  <a:gd name="T27" fmla="*/ 1461436 h 1611313"/>
                  <a:gd name="T28" fmla="*/ 1020595 w 1519237"/>
                  <a:gd name="T29" fmla="*/ 1545942 h 1611313"/>
                  <a:gd name="T30" fmla="*/ 833429 w 1519237"/>
                  <a:gd name="T31" fmla="*/ 1764157 h 1611313"/>
                  <a:gd name="T32" fmla="*/ 716780 w 1519237"/>
                  <a:gd name="T33" fmla="*/ 1850165 h 1611313"/>
                  <a:gd name="T34" fmla="*/ 585126 w 1519237"/>
                  <a:gd name="T35" fmla="*/ 1895986 h 1611313"/>
                  <a:gd name="T36" fmla="*/ 458724 w 1519237"/>
                  <a:gd name="T37" fmla="*/ 1903873 h 1611313"/>
                  <a:gd name="T38" fmla="*/ 323694 w 1519237"/>
                  <a:gd name="T39" fmla="*/ 1873451 h 1611313"/>
                  <a:gd name="T40" fmla="*/ 200668 w 1519237"/>
                  <a:gd name="T41" fmla="*/ 1804344 h 1611313"/>
                  <a:gd name="T42" fmla="*/ 92645 w 1519237"/>
                  <a:gd name="T43" fmla="*/ 1693922 h 1611313"/>
                  <a:gd name="T44" fmla="*/ 26631 w 1519237"/>
                  <a:gd name="T45" fmla="*/ 1568102 h 1611313"/>
                  <a:gd name="T46" fmla="*/ 375 w 1519237"/>
                  <a:gd name="T47" fmla="*/ 1432517 h 1611313"/>
                  <a:gd name="T48" fmla="*/ 13879 w 1519237"/>
                  <a:gd name="T49" fmla="*/ 1295429 h 1611313"/>
                  <a:gd name="T50" fmla="*/ 66389 w 1519237"/>
                  <a:gd name="T51" fmla="*/ 1165852 h 1611313"/>
                  <a:gd name="T52" fmla="*/ 493232 w 1519237"/>
                  <a:gd name="T53" fmla="*/ 717406 h 1611313"/>
                  <a:gd name="T54" fmla="*/ 611007 w 1519237"/>
                  <a:gd name="T55" fmla="*/ 635153 h 1611313"/>
                  <a:gd name="T56" fmla="*/ 743786 w 1519237"/>
                  <a:gd name="T57" fmla="*/ 591962 h 1611313"/>
                  <a:gd name="T58" fmla="*/ 1359760 w 1519237"/>
                  <a:gd name="T59" fmla="*/ 3379 h 1611313"/>
                  <a:gd name="T60" fmla="*/ 1493501 w 1519237"/>
                  <a:gd name="T61" fmla="*/ 39801 h 1611313"/>
                  <a:gd name="T62" fmla="*/ 1614845 w 1519237"/>
                  <a:gd name="T63" fmla="*/ 115647 h 1611313"/>
                  <a:gd name="T64" fmla="*/ 1717782 w 1519237"/>
                  <a:gd name="T65" fmla="*/ 230543 h 1611313"/>
                  <a:gd name="T66" fmla="*/ 1777515 w 1519237"/>
                  <a:gd name="T67" fmla="*/ 358204 h 1611313"/>
                  <a:gd name="T68" fmla="*/ 1797050 w 1519237"/>
                  <a:gd name="T69" fmla="*/ 494503 h 1611313"/>
                  <a:gd name="T70" fmla="*/ 1777515 w 1519237"/>
                  <a:gd name="T71" fmla="*/ 631176 h 1611313"/>
                  <a:gd name="T72" fmla="*/ 1718158 w 1519237"/>
                  <a:gd name="T73" fmla="*/ 759213 h 1611313"/>
                  <a:gd name="T74" fmla="*/ 1284624 w 1519237"/>
                  <a:gd name="T75" fmla="*/ 1204153 h 1611313"/>
                  <a:gd name="T76" fmla="*/ 1163280 w 1519237"/>
                  <a:gd name="T77" fmla="*/ 1279623 h 1611313"/>
                  <a:gd name="T78" fmla="*/ 1028787 w 1519237"/>
                  <a:gd name="T79" fmla="*/ 1316045 h 1611313"/>
                  <a:gd name="T80" fmla="*/ 901807 w 1519237"/>
                  <a:gd name="T81" fmla="*/ 1314542 h 1611313"/>
                  <a:gd name="T82" fmla="*/ 769192 w 1519237"/>
                  <a:gd name="T83" fmla="*/ 1274367 h 1611313"/>
                  <a:gd name="T84" fmla="*/ 650478 w 1519237"/>
                  <a:gd name="T85" fmla="*/ 1195516 h 1611313"/>
                  <a:gd name="T86" fmla="*/ 895046 w 1519237"/>
                  <a:gd name="T87" fmla="*/ 1005525 h 1611313"/>
                  <a:gd name="T88" fmla="*/ 997981 w 1519237"/>
                  <a:gd name="T89" fmla="*/ 1020545 h 1611313"/>
                  <a:gd name="T90" fmla="*/ 1094906 w 1519237"/>
                  <a:gd name="T91" fmla="*/ 975487 h 1611313"/>
                  <a:gd name="T92" fmla="*/ 1492375 w 1519237"/>
                  <a:gd name="T93" fmla="*/ 547069 h 1611313"/>
                  <a:gd name="T94" fmla="*/ 1492375 w 1519237"/>
                  <a:gd name="T95" fmla="*/ 442686 h 1611313"/>
                  <a:gd name="T96" fmla="*/ 1424752 w 1519237"/>
                  <a:gd name="T97" fmla="*/ 344311 h 1611313"/>
                  <a:gd name="T98" fmla="*/ 1328578 w 1519237"/>
                  <a:gd name="T99" fmla="*/ 299255 h 1611313"/>
                  <a:gd name="T100" fmla="*/ 1224891 w 1519237"/>
                  <a:gd name="T101" fmla="*/ 313899 h 1611313"/>
                  <a:gd name="T102" fmla="*/ 1007373 w 1519237"/>
                  <a:gd name="T103" fmla="*/ 511398 h 1611313"/>
                  <a:gd name="T104" fmla="*/ 925851 w 1519237"/>
                  <a:gd name="T105" fmla="*/ 535805 h 1611313"/>
                  <a:gd name="T106" fmla="*/ 843953 w 1519237"/>
                  <a:gd name="T107" fmla="*/ 511398 h 1611313"/>
                  <a:gd name="T108" fmla="*/ 788353 w 1519237"/>
                  <a:gd name="T109" fmla="*/ 443437 h 1611313"/>
                  <a:gd name="T110" fmla="*/ 779712 w 1519237"/>
                  <a:gd name="T111" fmla="*/ 359331 h 1611313"/>
                  <a:gd name="T112" fmla="*/ 820661 w 1519237"/>
                  <a:gd name="T113" fmla="*/ 282358 h 1611313"/>
                  <a:gd name="T114" fmla="*/ 1068233 w 1519237"/>
                  <a:gd name="T115" fmla="*/ 60828 h 1611313"/>
                  <a:gd name="T116" fmla="*/ 1199346 w 1519237"/>
                  <a:gd name="T117" fmla="*/ 11265 h 161131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519237" h="1611313">
                    <a:moveTo>
                      <a:pt x="686512" y="495300"/>
                    </a:moveTo>
                    <a:lnTo>
                      <a:pt x="696025" y="495300"/>
                    </a:lnTo>
                    <a:lnTo>
                      <a:pt x="711245" y="495618"/>
                    </a:lnTo>
                    <a:lnTo>
                      <a:pt x="726466" y="496253"/>
                    </a:lnTo>
                    <a:lnTo>
                      <a:pt x="741687" y="497842"/>
                    </a:lnTo>
                    <a:lnTo>
                      <a:pt x="756907" y="499748"/>
                    </a:lnTo>
                    <a:lnTo>
                      <a:pt x="772128" y="502289"/>
                    </a:lnTo>
                    <a:lnTo>
                      <a:pt x="787031" y="505148"/>
                    </a:lnTo>
                    <a:lnTo>
                      <a:pt x="801935" y="508960"/>
                    </a:lnTo>
                    <a:lnTo>
                      <a:pt x="816521" y="513408"/>
                    </a:lnTo>
                    <a:lnTo>
                      <a:pt x="831425" y="518173"/>
                    </a:lnTo>
                    <a:lnTo>
                      <a:pt x="846011" y="523574"/>
                    </a:lnTo>
                    <a:lnTo>
                      <a:pt x="860280" y="529927"/>
                    </a:lnTo>
                    <a:lnTo>
                      <a:pt x="874550" y="536281"/>
                    </a:lnTo>
                    <a:lnTo>
                      <a:pt x="888502" y="543270"/>
                    </a:lnTo>
                    <a:lnTo>
                      <a:pt x="901820" y="551212"/>
                    </a:lnTo>
                    <a:lnTo>
                      <a:pt x="915455" y="559472"/>
                    </a:lnTo>
                    <a:lnTo>
                      <a:pt x="928773" y="568367"/>
                    </a:lnTo>
                    <a:lnTo>
                      <a:pt x="937017" y="573132"/>
                    </a:lnTo>
                    <a:lnTo>
                      <a:pt x="945262" y="578215"/>
                    </a:lnTo>
                    <a:lnTo>
                      <a:pt x="949067" y="581709"/>
                    </a:lnTo>
                    <a:lnTo>
                      <a:pt x="952872" y="584886"/>
                    </a:lnTo>
                    <a:lnTo>
                      <a:pt x="956994" y="588063"/>
                    </a:lnTo>
                    <a:lnTo>
                      <a:pt x="960483" y="591557"/>
                    </a:lnTo>
                    <a:lnTo>
                      <a:pt x="982996" y="613795"/>
                    </a:lnTo>
                    <a:lnTo>
                      <a:pt x="995363" y="626502"/>
                    </a:lnTo>
                    <a:lnTo>
                      <a:pt x="817789" y="804086"/>
                    </a:lnTo>
                    <a:lnTo>
                      <a:pt x="805740" y="792014"/>
                    </a:lnTo>
                    <a:lnTo>
                      <a:pt x="799715" y="786296"/>
                    </a:lnTo>
                    <a:lnTo>
                      <a:pt x="793690" y="781213"/>
                    </a:lnTo>
                    <a:lnTo>
                      <a:pt x="787665" y="776448"/>
                    </a:lnTo>
                    <a:lnTo>
                      <a:pt x="781006" y="771682"/>
                    </a:lnTo>
                    <a:lnTo>
                      <a:pt x="774665" y="767553"/>
                    </a:lnTo>
                    <a:lnTo>
                      <a:pt x="768323" y="764058"/>
                    </a:lnTo>
                    <a:lnTo>
                      <a:pt x="761346" y="760881"/>
                    </a:lnTo>
                    <a:lnTo>
                      <a:pt x="754687" y="757704"/>
                    </a:lnTo>
                    <a:lnTo>
                      <a:pt x="747394" y="755163"/>
                    </a:lnTo>
                    <a:lnTo>
                      <a:pt x="740418" y="752622"/>
                    </a:lnTo>
                    <a:lnTo>
                      <a:pt x="733442" y="750715"/>
                    </a:lnTo>
                    <a:lnTo>
                      <a:pt x="725832" y="749127"/>
                    </a:lnTo>
                    <a:lnTo>
                      <a:pt x="718539" y="747856"/>
                    </a:lnTo>
                    <a:lnTo>
                      <a:pt x="711245" y="747221"/>
                    </a:lnTo>
                    <a:lnTo>
                      <a:pt x="703635" y="746586"/>
                    </a:lnTo>
                    <a:lnTo>
                      <a:pt x="696025" y="746268"/>
                    </a:lnTo>
                    <a:lnTo>
                      <a:pt x="688732" y="746586"/>
                    </a:lnTo>
                    <a:lnTo>
                      <a:pt x="681438" y="747221"/>
                    </a:lnTo>
                    <a:lnTo>
                      <a:pt x="673828" y="747856"/>
                    </a:lnTo>
                    <a:lnTo>
                      <a:pt x="666852" y="749127"/>
                    </a:lnTo>
                    <a:lnTo>
                      <a:pt x="659242" y="750715"/>
                    </a:lnTo>
                    <a:lnTo>
                      <a:pt x="652266" y="752622"/>
                    </a:lnTo>
                    <a:lnTo>
                      <a:pt x="644972" y="755163"/>
                    </a:lnTo>
                    <a:lnTo>
                      <a:pt x="637996" y="757704"/>
                    </a:lnTo>
                    <a:lnTo>
                      <a:pt x="631337" y="760881"/>
                    </a:lnTo>
                    <a:lnTo>
                      <a:pt x="624361" y="764058"/>
                    </a:lnTo>
                    <a:lnTo>
                      <a:pt x="617702" y="767553"/>
                    </a:lnTo>
                    <a:lnTo>
                      <a:pt x="611043" y="771682"/>
                    </a:lnTo>
                    <a:lnTo>
                      <a:pt x="605018" y="776448"/>
                    </a:lnTo>
                    <a:lnTo>
                      <a:pt x="598994" y="781213"/>
                    </a:lnTo>
                    <a:lnTo>
                      <a:pt x="592652" y="786296"/>
                    </a:lnTo>
                    <a:lnTo>
                      <a:pt x="586944" y="792014"/>
                    </a:lnTo>
                    <a:lnTo>
                      <a:pt x="296167" y="1083010"/>
                    </a:lnTo>
                    <a:lnTo>
                      <a:pt x="290460" y="1089046"/>
                    </a:lnTo>
                    <a:lnTo>
                      <a:pt x="285386" y="1095082"/>
                    </a:lnTo>
                    <a:lnTo>
                      <a:pt x="280630" y="1101118"/>
                    </a:lnTo>
                    <a:lnTo>
                      <a:pt x="276190" y="1107471"/>
                    </a:lnTo>
                    <a:lnTo>
                      <a:pt x="272068" y="1113825"/>
                    </a:lnTo>
                    <a:lnTo>
                      <a:pt x="268580" y="1120814"/>
                    </a:lnTo>
                    <a:lnTo>
                      <a:pt x="265092" y="1127485"/>
                    </a:lnTo>
                    <a:lnTo>
                      <a:pt x="261921" y="1134156"/>
                    </a:lnTo>
                    <a:lnTo>
                      <a:pt x="259384" y="1141463"/>
                    </a:lnTo>
                    <a:lnTo>
                      <a:pt x="257165" y="1148134"/>
                    </a:lnTo>
                    <a:lnTo>
                      <a:pt x="255262" y="1155759"/>
                    </a:lnTo>
                    <a:lnTo>
                      <a:pt x="253676" y="1162748"/>
                    </a:lnTo>
                    <a:lnTo>
                      <a:pt x="252408" y="1170054"/>
                    </a:lnTo>
                    <a:lnTo>
                      <a:pt x="251774" y="1177361"/>
                    </a:lnTo>
                    <a:lnTo>
                      <a:pt x="251140" y="1184668"/>
                    </a:lnTo>
                    <a:lnTo>
                      <a:pt x="250823" y="1192292"/>
                    </a:lnTo>
                    <a:lnTo>
                      <a:pt x="251140" y="1199916"/>
                    </a:lnTo>
                    <a:lnTo>
                      <a:pt x="251774" y="1207223"/>
                    </a:lnTo>
                    <a:lnTo>
                      <a:pt x="252408" y="1214847"/>
                    </a:lnTo>
                    <a:lnTo>
                      <a:pt x="253676" y="1222154"/>
                    </a:lnTo>
                    <a:lnTo>
                      <a:pt x="255262" y="1229461"/>
                    </a:lnTo>
                    <a:lnTo>
                      <a:pt x="257165" y="1236767"/>
                    </a:lnTo>
                    <a:lnTo>
                      <a:pt x="259384" y="1244074"/>
                    </a:lnTo>
                    <a:lnTo>
                      <a:pt x="261921" y="1250745"/>
                    </a:lnTo>
                    <a:lnTo>
                      <a:pt x="265092" y="1257734"/>
                    </a:lnTo>
                    <a:lnTo>
                      <a:pt x="268580" y="1264723"/>
                    </a:lnTo>
                    <a:lnTo>
                      <a:pt x="272068" y="1271077"/>
                    </a:lnTo>
                    <a:lnTo>
                      <a:pt x="276190" y="1277748"/>
                    </a:lnTo>
                    <a:lnTo>
                      <a:pt x="280630" y="1284102"/>
                    </a:lnTo>
                    <a:lnTo>
                      <a:pt x="285703" y="1290138"/>
                    </a:lnTo>
                    <a:lnTo>
                      <a:pt x="290460" y="1296491"/>
                    </a:lnTo>
                    <a:lnTo>
                      <a:pt x="296167" y="1302210"/>
                    </a:lnTo>
                    <a:lnTo>
                      <a:pt x="308534" y="1314599"/>
                    </a:lnTo>
                    <a:lnTo>
                      <a:pt x="314242" y="1320000"/>
                    </a:lnTo>
                    <a:lnTo>
                      <a:pt x="320267" y="1325083"/>
                    </a:lnTo>
                    <a:lnTo>
                      <a:pt x="326608" y="1330165"/>
                    </a:lnTo>
                    <a:lnTo>
                      <a:pt x="332633" y="1334613"/>
                    </a:lnTo>
                    <a:lnTo>
                      <a:pt x="339292" y="1338425"/>
                    </a:lnTo>
                    <a:lnTo>
                      <a:pt x="345951" y="1342237"/>
                    </a:lnTo>
                    <a:lnTo>
                      <a:pt x="352610" y="1345414"/>
                    </a:lnTo>
                    <a:lnTo>
                      <a:pt x="359269" y="1348591"/>
                    </a:lnTo>
                    <a:lnTo>
                      <a:pt x="366245" y="1351450"/>
                    </a:lnTo>
                    <a:lnTo>
                      <a:pt x="373539" y="1353674"/>
                    </a:lnTo>
                    <a:lnTo>
                      <a:pt x="380515" y="1355580"/>
                    </a:lnTo>
                    <a:lnTo>
                      <a:pt x="387808" y="1356851"/>
                    </a:lnTo>
                    <a:lnTo>
                      <a:pt x="394784" y="1358121"/>
                    </a:lnTo>
                    <a:lnTo>
                      <a:pt x="402077" y="1359074"/>
                    </a:lnTo>
                    <a:lnTo>
                      <a:pt x="409370" y="1359710"/>
                    </a:lnTo>
                    <a:lnTo>
                      <a:pt x="416664" y="1359710"/>
                    </a:lnTo>
                    <a:lnTo>
                      <a:pt x="424274" y="1359710"/>
                    </a:lnTo>
                    <a:lnTo>
                      <a:pt x="431884" y="1359074"/>
                    </a:lnTo>
                    <a:lnTo>
                      <a:pt x="439494" y="1358121"/>
                    </a:lnTo>
                    <a:lnTo>
                      <a:pt x="446788" y="1356851"/>
                    </a:lnTo>
                    <a:lnTo>
                      <a:pt x="454081" y="1355262"/>
                    </a:lnTo>
                    <a:lnTo>
                      <a:pt x="461691" y="1353356"/>
                    </a:lnTo>
                    <a:lnTo>
                      <a:pt x="468667" y="1351132"/>
                    </a:lnTo>
                    <a:lnTo>
                      <a:pt x="475960" y="1348591"/>
                    </a:lnTo>
                    <a:lnTo>
                      <a:pt x="482619" y="1345414"/>
                    </a:lnTo>
                    <a:lnTo>
                      <a:pt x="489278" y="1342237"/>
                    </a:lnTo>
                    <a:lnTo>
                      <a:pt x="496255" y="1338425"/>
                    </a:lnTo>
                    <a:lnTo>
                      <a:pt x="502596" y="1334613"/>
                    </a:lnTo>
                    <a:lnTo>
                      <a:pt x="509255" y="1330165"/>
                    </a:lnTo>
                    <a:lnTo>
                      <a:pt x="515280" y="1325083"/>
                    </a:lnTo>
                    <a:lnTo>
                      <a:pt x="521305" y="1320000"/>
                    </a:lnTo>
                    <a:lnTo>
                      <a:pt x="527330" y="1314599"/>
                    </a:lnTo>
                    <a:lnTo>
                      <a:pt x="652583" y="1188797"/>
                    </a:lnTo>
                    <a:lnTo>
                      <a:pt x="657022" y="1184350"/>
                    </a:lnTo>
                    <a:lnTo>
                      <a:pt x="661778" y="1180220"/>
                    </a:lnTo>
                    <a:lnTo>
                      <a:pt x="667169" y="1176408"/>
                    </a:lnTo>
                    <a:lnTo>
                      <a:pt x="672243" y="1172913"/>
                    </a:lnTo>
                    <a:lnTo>
                      <a:pt x="677316" y="1169419"/>
                    </a:lnTo>
                    <a:lnTo>
                      <a:pt x="683024" y="1166560"/>
                    </a:lnTo>
                    <a:lnTo>
                      <a:pt x="688415" y="1163701"/>
                    </a:lnTo>
                    <a:lnTo>
                      <a:pt x="693805" y="1161477"/>
                    </a:lnTo>
                    <a:lnTo>
                      <a:pt x="699830" y="1159253"/>
                    </a:lnTo>
                    <a:lnTo>
                      <a:pt x="705538" y="1157347"/>
                    </a:lnTo>
                    <a:lnTo>
                      <a:pt x="711245" y="1156076"/>
                    </a:lnTo>
                    <a:lnTo>
                      <a:pt x="717270" y="1154488"/>
                    </a:lnTo>
                    <a:lnTo>
                      <a:pt x="723295" y="1153217"/>
                    </a:lnTo>
                    <a:lnTo>
                      <a:pt x="729003" y="1152582"/>
                    </a:lnTo>
                    <a:lnTo>
                      <a:pt x="735345" y="1152264"/>
                    </a:lnTo>
                    <a:lnTo>
                      <a:pt x="741052" y="1151947"/>
                    </a:lnTo>
                    <a:lnTo>
                      <a:pt x="747077" y="1152264"/>
                    </a:lnTo>
                    <a:lnTo>
                      <a:pt x="753102" y="1152582"/>
                    </a:lnTo>
                    <a:lnTo>
                      <a:pt x="759127" y="1153217"/>
                    </a:lnTo>
                    <a:lnTo>
                      <a:pt x="764835" y="1154488"/>
                    </a:lnTo>
                    <a:lnTo>
                      <a:pt x="771176" y="1156076"/>
                    </a:lnTo>
                    <a:lnTo>
                      <a:pt x="776884" y="1157347"/>
                    </a:lnTo>
                    <a:lnTo>
                      <a:pt x="782592" y="1159253"/>
                    </a:lnTo>
                    <a:lnTo>
                      <a:pt x="788300" y="1161477"/>
                    </a:lnTo>
                    <a:lnTo>
                      <a:pt x="794007" y="1163701"/>
                    </a:lnTo>
                    <a:lnTo>
                      <a:pt x="799398" y="1166560"/>
                    </a:lnTo>
                    <a:lnTo>
                      <a:pt x="805106" y="1169419"/>
                    </a:lnTo>
                    <a:lnTo>
                      <a:pt x="810179" y="1172913"/>
                    </a:lnTo>
                    <a:lnTo>
                      <a:pt x="815253" y="1176726"/>
                    </a:lnTo>
                    <a:lnTo>
                      <a:pt x="820326" y="1180538"/>
                    </a:lnTo>
                    <a:lnTo>
                      <a:pt x="825083" y="1184350"/>
                    </a:lnTo>
                    <a:lnTo>
                      <a:pt x="829839" y="1188797"/>
                    </a:lnTo>
                    <a:lnTo>
                      <a:pt x="834278" y="1193880"/>
                    </a:lnTo>
                    <a:lnTo>
                      <a:pt x="838718" y="1198646"/>
                    </a:lnTo>
                    <a:lnTo>
                      <a:pt x="842523" y="1203411"/>
                    </a:lnTo>
                    <a:lnTo>
                      <a:pt x="846011" y="1208811"/>
                    </a:lnTo>
                    <a:lnTo>
                      <a:pt x="849182" y="1213894"/>
                    </a:lnTo>
                    <a:lnTo>
                      <a:pt x="852036" y="1219295"/>
                    </a:lnTo>
                    <a:lnTo>
                      <a:pt x="855207" y="1224695"/>
                    </a:lnTo>
                    <a:lnTo>
                      <a:pt x="857426" y="1230731"/>
                    </a:lnTo>
                    <a:lnTo>
                      <a:pt x="859646" y="1236132"/>
                    </a:lnTo>
                    <a:lnTo>
                      <a:pt x="861549" y="1241850"/>
                    </a:lnTo>
                    <a:lnTo>
                      <a:pt x="862817" y="1247886"/>
                    </a:lnTo>
                    <a:lnTo>
                      <a:pt x="864085" y="1253922"/>
                    </a:lnTo>
                    <a:lnTo>
                      <a:pt x="865354" y="1259958"/>
                    </a:lnTo>
                    <a:lnTo>
                      <a:pt x="865988" y="1265994"/>
                    </a:lnTo>
                    <a:lnTo>
                      <a:pt x="866305" y="1271712"/>
                    </a:lnTo>
                    <a:lnTo>
                      <a:pt x="866622" y="1278066"/>
                    </a:lnTo>
                    <a:lnTo>
                      <a:pt x="866305" y="1283784"/>
                    </a:lnTo>
                    <a:lnTo>
                      <a:pt x="865988" y="1289820"/>
                    </a:lnTo>
                    <a:lnTo>
                      <a:pt x="865354" y="1295856"/>
                    </a:lnTo>
                    <a:lnTo>
                      <a:pt x="864085" y="1301892"/>
                    </a:lnTo>
                    <a:lnTo>
                      <a:pt x="862817" y="1307610"/>
                    </a:lnTo>
                    <a:lnTo>
                      <a:pt x="861549" y="1313646"/>
                    </a:lnTo>
                    <a:lnTo>
                      <a:pt x="859646" y="1319364"/>
                    </a:lnTo>
                    <a:lnTo>
                      <a:pt x="857426" y="1325083"/>
                    </a:lnTo>
                    <a:lnTo>
                      <a:pt x="855207" y="1330801"/>
                    </a:lnTo>
                    <a:lnTo>
                      <a:pt x="852036" y="1336201"/>
                    </a:lnTo>
                    <a:lnTo>
                      <a:pt x="849182" y="1341602"/>
                    </a:lnTo>
                    <a:lnTo>
                      <a:pt x="846011" y="1346685"/>
                    </a:lnTo>
                    <a:lnTo>
                      <a:pt x="842523" y="1352085"/>
                    </a:lnTo>
                    <a:lnTo>
                      <a:pt x="838718" y="1357168"/>
                    </a:lnTo>
                    <a:lnTo>
                      <a:pt x="834278" y="1361934"/>
                    </a:lnTo>
                    <a:lnTo>
                      <a:pt x="829839" y="1366699"/>
                    </a:lnTo>
                    <a:lnTo>
                      <a:pt x="704586" y="1492183"/>
                    </a:lnTo>
                    <a:lnTo>
                      <a:pt x="696976" y="1499489"/>
                    </a:lnTo>
                    <a:lnTo>
                      <a:pt x="689366" y="1506796"/>
                    </a:lnTo>
                    <a:lnTo>
                      <a:pt x="681755" y="1513467"/>
                    </a:lnTo>
                    <a:lnTo>
                      <a:pt x="673511" y="1520139"/>
                    </a:lnTo>
                    <a:lnTo>
                      <a:pt x="665584" y="1526492"/>
                    </a:lnTo>
                    <a:lnTo>
                      <a:pt x="657339" y="1532528"/>
                    </a:lnTo>
                    <a:lnTo>
                      <a:pt x="649095" y="1538882"/>
                    </a:lnTo>
                    <a:lnTo>
                      <a:pt x="640533" y="1544282"/>
                    </a:lnTo>
                    <a:lnTo>
                      <a:pt x="632289" y="1549683"/>
                    </a:lnTo>
                    <a:lnTo>
                      <a:pt x="623410" y="1554766"/>
                    </a:lnTo>
                    <a:lnTo>
                      <a:pt x="614848" y="1560166"/>
                    </a:lnTo>
                    <a:lnTo>
                      <a:pt x="605970" y="1564932"/>
                    </a:lnTo>
                    <a:lnTo>
                      <a:pt x="597091" y="1569379"/>
                    </a:lnTo>
                    <a:lnTo>
                      <a:pt x="587895" y="1573827"/>
                    </a:lnTo>
                    <a:lnTo>
                      <a:pt x="579017" y="1577639"/>
                    </a:lnTo>
                    <a:lnTo>
                      <a:pt x="569821" y="1581451"/>
                    </a:lnTo>
                    <a:lnTo>
                      <a:pt x="560625" y="1584946"/>
                    </a:lnTo>
                    <a:lnTo>
                      <a:pt x="551429" y="1588440"/>
                    </a:lnTo>
                    <a:lnTo>
                      <a:pt x="541916" y="1591617"/>
                    </a:lnTo>
                    <a:lnTo>
                      <a:pt x="532403" y="1594476"/>
                    </a:lnTo>
                    <a:lnTo>
                      <a:pt x="522891" y="1597335"/>
                    </a:lnTo>
                    <a:lnTo>
                      <a:pt x="513695" y="1599559"/>
                    </a:lnTo>
                    <a:lnTo>
                      <a:pt x="503865" y="1601783"/>
                    </a:lnTo>
                    <a:lnTo>
                      <a:pt x="494669" y="1603689"/>
                    </a:lnTo>
                    <a:lnTo>
                      <a:pt x="484839" y="1605277"/>
                    </a:lnTo>
                    <a:lnTo>
                      <a:pt x="475326" y="1606866"/>
                    </a:lnTo>
                    <a:lnTo>
                      <a:pt x="465496" y="1608454"/>
                    </a:lnTo>
                    <a:lnTo>
                      <a:pt x="455666" y="1609407"/>
                    </a:lnTo>
                    <a:lnTo>
                      <a:pt x="446471" y="1610360"/>
                    </a:lnTo>
                    <a:lnTo>
                      <a:pt x="436641" y="1610995"/>
                    </a:lnTo>
                    <a:lnTo>
                      <a:pt x="427128" y="1611313"/>
                    </a:lnTo>
                    <a:lnTo>
                      <a:pt x="417298" y="1611313"/>
                    </a:lnTo>
                    <a:lnTo>
                      <a:pt x="416664" y="1611313"/>
                    </a:lnTo>
                    <a:lnTo>
                      <a:pt x="407151" y="1611313"/>
                    </a:lnTo>
                    <a:lnTo>
                      <a:pt x="397321" y="1610995"/>
                    </a:lnTo>
                    <a:lnTo>
                      <a:pt x="387808" y="1610360"/>
                    </a:lnTo>
                    <a:lnTo>
                      <a:pt x="377978" y="1609407"/>
                    </a:lnTo>
                    <a:lnTo>
                      <a:pt x="368148" y="1608454"/>
                    </a:lnTo>
                    <a:lnTo>
                      <a:pt x="358635" y="1606866"/>
                    </a:lnTo>
                    <a:lnTo>
                      <a:pt x="348805" y="1605277"/>
                    </a:lnTo>
                    <a:lnTo>
                      <a:pt x="339292" y="1603689"/>
                    </a:lnTo>
                    <a:lnTo>
                      <a:pt x="329779" y="1601783"/>
                    </a:lnTo>
                    <a:lnTo>
                      <a:pt x="320267" y="1599559"/>
                    </a:lnTo>
                    <a:lnTo>
                      <a:pt x="310754" y="1597017"/>
                    </a:lnTo>
                    <a:lnTo>
                      <a:pt x="301558" y="1594476"/>
                    </a:lnTo>
                    <a:lnTo>
                      <a:pt x="292045" y="1591617"/>
                    </a:lnTo>
                    <a:lnTo>
                      <a:pt x="282532" y="1588122"/>
                    </a:lnTo>
                    <a:lnTo>
                      <a:pt x="273653" y="1584628"/>
                    </a:lnTo>
                    <a:lnTo>
                      <a:pt x="264141" y="1581133"/>
                    </a:lnTo>
                    <a:lnTo>
                      <a:pt x="255262" y="1577321"/>
                    </a:lnTo>
                    <a:lnTo>
                      <a:pt x="246066" y="1573509"/>
                    </a:lnTo>
                    <a:lnTo>
                      <a:pt x="237505" y="1568744"/>
                    </a:lnTo>
                    <a:lnTo>
                      <a:pt x="228309" y="1564296"/>
                    </a:lnTo>
                    <a:lnTo>
                      <a:pt x="219747" y="1559531"/>
                    </a:lnTo>
                    <a:lnTo>
                      <a:pt x="211186" y="1554448"/>
                    </a:lnTo>
                    <a:lnTo>
                      <a:pt x="202624" y="1549365"/>
                    </a:lnTo>
                    <a:lnTo>
                      <a:pt x="194062" y="1543965"/>
                    </a:lnTo>
                    <a:lnTo>
                      <a:pt x="185818" y="1538246"/>
                    </a:lnTo>
                    <a:lnTo>
                      <a:pt x="177574" y="1532211"/>
                    </a:lnTo>
                    <a:lnTo>
                      <a:pt x="169646" y="1526175"/>
                    </a:lnTo>
                    <a:lnTo>
                      <a:pt x="161402" y="1519821"/>
                    </a:lnTo>
                    <a:lnTo>
                      <a:pt x="153791" y="1513150"/>
                    </a:lnTo>
                    <a:lnTo>
                      <a:pt x="146181" y="1506478"/>
                    </a:lnTo>
                    <a:lnTo>
                      <a:pt x="138571" y="1499489"/>
                    </a:lnTo>
                    <a:lnTo>
                      <a:pt x="131278" y="1492183"/>
                    </a:lnTo>
                    <a:lnTo>
                      <a:pt x="118594" y="1479793"/>
                    </a:lnTo>
                    <a:lnTo>
                      <a:pt x="111618" y="1472487"/>
                    </a:lnTo>
                    <a:lnTo>
                      <a:pt x="104324" y="1464545"/>
                    </a:lnTo>
                    <a:lnTo>
                      <a:pt x="97665" y="1456920"/>
                    </a:lnTo>
                    <a:lnTo>
                      <a:pt x="90689" y="1448978"/>
                    </a:lnTo>
                    <a:lnTo>
                      <a:pt x="84665" y="1441036"/>
                    </a:lnTo>
                    <a:lnTo>
                      <a:pt x="78323" y="1432776"/>
                    </a:lnTo>
                    <a:lnTo>
                      <a:pt x="72298" y="1424517"/>
                    </a:lnTo>
                    <a:lnTo>
                      <a:pt x="66907" y="1415939"/>
                    </a:lnTo>
                    <a:lnTo>
                      <a:pt x="61517" y="1407680"/>
                    </a:lnTo>
                    <a:lnTo>
                      <a:pt x="55809" y="1398785"/>
                    </a:lnTo>
                    <a:lnTo>
                      <a:pt x="51052" y="1390207"/>
                    </a:lnTo>
                    <a:lnTo>
                      <a:pt x="46296" y="1381312"/>
                    </a:lnTo>
                    <a:lnTo>
                      <a:pt x="41857" y="1372417"/>
                    </a:lnTo>
                    <a:lnTo>
                      <a:pt x="37417" y="1363204"/>
                    </a:lnTo>
                    <a:lnTo>
                      <a:pt x="33295" y="1354309"/>
                    </a:lnTo>
                    <a:lnTo>
                      <a:pt x="29807" y="1345096"/>
                    </a:lnTo>
                    <a:lnTo>
                      <a:pt x="26002" y="1335884"/>
                    </a:lnTo>
                    <a:lnTo>
                      <a:pt x="22514" y="1326353"/>
                    </a:lnTo>
                    <a:lnTo>
                      <a:pt x="19343" y="1317458"/>
                    </a:lnTo>
                    <a:lnTo>
                      <a:pt x="16489" y="1307610"/>
                    </a:lnTo>
                    <a:lnTo>
                      <a:pt x="13952" y="1298397"/>
                    </a:lnTo>
                    <a:lnTo>
                      <a:pt x="11415" y="1288867"/>
                    </a:lnTo>
                    <a:lnTo>
                      <a:pt x="9513" y="1279337"/>
                    </a:lnTo>
                    <a:lnTo>
                      <a:pt x="7610" y="1269806"/>
                    </a:lnTo>
                    <a:lnTo>
                      <a:pt x="5391" y="1260276"/>
                    </a:lnTo>
                    <a:lnTo>
                      <a:pt x="4122" y="1250428"/>
                    </a:lnTo>
                    <a:lnTo>
                      <a:pt x="2854" y="1240579"/>
                    </a:lnTo>
                    <a:lnTo>
                      <a:pt x="1585" y="1231049"/>
                    </a:lnTo>
                    <a:lnTo>
                      <a:pt x="951" y="1221201"/>
                    </a:lnTo>
                    <a:lnTo>
                      <a:pt x="317" y="1211671"/>
                    </a:lnTo>
                    <a:lnTo>
                      <a:pt x="0" y="1201822"/>
                    </a:lnTo>
                    <a:lnTo>
                      <a:pt x="0" y="1192292"/>
                    </a:lnTo>
                    <a:lnTo>
                      <a:pt x="0" y="1182444"/>
                    </a:lnTo>
                    <a:lnTo>
                      <a:pt x="317" y="1172913"/>
                    </a:lnTo>
                    <a:lnTo>
                      <a:pt x="951" y="1163065"/>
                    </a:lnTo>
                    <a:lnTo>
                      <a:pt x="1585" y="1153217"/>
                    </a:lnTo>
                    <a:lnTo>
                      <a:pt x="2854" y="1143687"/>
                    </a:lnTo>
                    <a:lnTo>
                      <a:pt x="4122" y="1133839"/>
                    </a:lnTo>
                    <a:lnTo>
                      <a:pt x="5391" y="1124626"/>
                    </a:lnTo>
                    <a:lnTo>
                      <a:pt x="7610" y="1114778"/>
                    </a:lnTo>
                    <a:lnTo>
                      <a:pt x="9513" y="1105247"/>
                    </a:lnTo>
                    <a:lnTo>
                      <a:pt x="11733" y="1095717"/>
                    </a:lnTo>
                    <a:lnTo>
                      <a:pt x="13952" y="1086187"/>
                    </a:lnTo>
                    <a:lnTo>
                      <a:pt x="16806" y="1076656"/>
                    </a:lnTo>
                    <a:lnTo>
                      <a:pt x="19660" y="1067126"/>
                    </a:lnTo>
                    <a:lnTo>
                      <a:pt x="22514" y="1057913"/>
                    </a:lnTo>
                    <a:lnTo>
                      <a:pt x="26319" y="1048700"/>
                    </a:lnTo>
                    <a:lnTo>
                      <a:pt x="29807" y="1039487"/>
                    </a:lnTo>
                    <a:lnTo>
                      <a:pt x="33612" y="1030275"/>
                    </a:lnTo>
                    <a:lnTo>
                      <a:pt x="37417" y="1021380"/>
                    </a:lnTo>
                    <a:lnTo>
                      <a:pt x="42174" y="1012167"/>
                    </a:lnTo>
                    <a:lnTo>
                      <a:pt x="46613" y="1003590"/>
                    </a:lnTo>
                    <a:lnTo>
                      <a:pt x="51369" y="994694"/>
                    </a:lnTo>
                    <a:lnTo>
                      <a:pt x="56126" y="986117"/>
                    </a:lnTo>
                    <a:lnTo>
                      <a:pt x="61517" y="977222"/>
                    </a:lnTo>
                    <a:lnTo>
                      <a:pt x="66907" y="968962"/>
                    </a:lnTo>
                    <a:lnTo>
                      <a:pt x="72615" y="960385"/>
                    </a:lnTo>
                    <a:lnTo>
                      <a:pt x="78640" y="952443"/>
                    </a:lnTo>
                    <a:lnTo>
                      <a:pt x="84665" y="943866"/>
                    </a:lnTo>
                    <a:lnTo>
                      <a:pt x="91006" y="936241"/>
                    </a:lnTo>
                    <a:lnTo>
                      <a:pt x="97665" y="927981"/>
                    </a:lnTo>
                    <a:lnTo>
                      <a:pt x="104324" y="920357"/>
                    </a:lnTo>
                    <a:lnTo>
                      <a:pt x="111618" y="913050"/>
                    </a:lnTo>
                    <a:lnTo>
                      <a:pt x="118594" y="905426"/>
                    </a:lnTo>
                    <a:lnTo>
                      <a:pt x="409687" y="613795"/>
                    </a:lnTo>
                    <a:lnTo>
                      <a:pt x="416981" y="606806"/>
                    </a:lnTo>
                    <a:lnTo>
                      <a:pt x="424591" y="599817"/>
                    </a:lnTo>
                    <a:lnTo>
                      <a:pt x="432201" y="592828"/>
                    </a:lnTo>
                    <a:lnTo>
                      <a:pt x="440446" y="586157"/>
                    </a:lnTo>
                    <a:lnTo>
                      <a:pt x="448373" y="579803"/>
                    </a:lnTo>
                    <a:lnTo>
                      <a:pt x="456618" y="573767"/>
                    </a:lnTo>
                    <a:lnTo>
                      <a:pt x="464545" y="567731"/>
                    </a:lnTo>
                    <a:lnTo>
                      <a:pt x="472789" y="562013"/>
                    </a:lnTo>
                    <a:lnTo>
                      <a:pt x="481668" y="556612"/>
                    </a:lnTo>
                    <a:lnTo>
                      <a:pt x="489913" y="551530"/>
                    </a:lnTo>
                    <a:lnTo>
                      <a:pt x="498791" y="546447"/>
                    </a:lnTo>
                    <a:lnTo>
                      <a:pt x="507353" y="541682"/>
                    </a:lnTo>
                    <a:lnTo>
                      <a:pt x="516549" y="537234"/>
                    </a:lnTo>
                    <a:lnTo>
                      <a:pt x="525744" y="532786"/>
                    </a:lnTo>
                    <a:lnTo>
                      <a:pt x="534623" y="528974"/>
                    </a:lnTo>
                    <a:lnTo>
                      <a:pt x="543819" y="524844"/>
                    </a:lnTo>
                    <a:lnTo>
                      <a:pt x="553015" y="521350"/>
                    </a:lnTo>
                    <a:lnTo>
                      <a:pt x="562210" y="517855"/>
                    </a:lnTo>
                    <a:lnTo>
                      <a:pt x="571406" y="514679"/>
                    </a:lnTo>
                    <a:lnTo>
                      <a:pt x="580919" y="511819"/>
                    </a:lnTo>
                    <a:lnTo>
                      <a:pt x="590115" y="508960"/>
                    </a:lnTo>
                    <a:lnTo>
                      <a:pt x="599945" y="506737"/>
                    </a:lnTo>
                    <a:lnTo>
                      <a:pt x="609141" y="504513"/>
                    </a:lnTo>
                    <a:lnTo>
                      <a:pt x="618971" y="502607"/>
                    </a:lnTo>
                    <a:lnTo>
                      <a:pt x="628801" y="500701"/>
                    </a:lnTo>
                    <a:lnTo>
                      <a:pt x="637996" y="499430"/>
                    </a:lnTo>
                    <a:lnTo>
                      <a:pt x="647826" y="498159"/>
                    </a:lnTo>
                    <a:lnTo>
                      <a:pt x="657339" y="496888"/>
                    </a:lnTo>
                    <a:lnTo>
                      <a:pt x="667169" y="496253"/>
                    </a:lnTo>
                    <a:lnTo>
                      <a:pt x="676682" y="495618"/>
                    </a:lnTo>
                    <a:lnTo>
                      <a:pt x="686512" y="495300"/>
                    </a:lnTo>
                    <a:close/>
                    <a:moveTo>
                      <a:pt x="1100956" y="0"/>
                    </a:moveTo>
                    <a:lnTo>
                      <a:pt x="1110484" y="318"/>
                    </a:lnTo>
                    <a:lnTo>
                      <a:pt x="1120330" y="635"/>
                    </a:lnTo>
                    <a:lnTo>
                      <a:pt x="1129858" y="953"/>
                    </a:lnTo>
                    <a:lnTo>
                      <a:pt x="1139704" y="1906"/>
                    </a:lnTo>
                    <a:lnTo>
                      <a:pt x="1149549" y="2858"/>
                    </a:lnTo>
                    <a:lnTo>
                      <a:pt x="1159077" y="4129"/>
                    </a:lnTo>
                    <a:lnTo>
                      <a:pt x="1168605" y="5717"/>
                    </a:lnTo>
                    <a:lnTo>
                      <a:pt x="1178133" y="7622"/>
                    </a:lnTo>
                    <a:lnTo>
                      <a:pt x="1187979" y="9528"/>
                    </a:lnTo>
                    <a:lnTo>
                      <a:pt x="1197189" y="11751"/>
                    </a:lnTo>
                    <a:lnTo>
                      <a:pt x="1207035" y="14292"/>
                    </a:lnTo>
                    <a:lnTo>
                      <a:pt x="1216245" y="16832"/>
                    </a:lnTo>
                    <a:lnTo>
                      <a:pt x="1225774" y="19691"/>
                    </a:lnTo>
                    <a:lnTo>
                      <a:pt x="1235302" y="22867"/>
                    </a:lnTo>
                    <a:lnTo>
                      <a:pt x="1244512" y="26360"/>
                    </a:lnTo>
                    <a:lnTo>
                      <a:pt x="1253722" y="29854"/>
                    </a:lnTo>
                    <a:lnTo>
                      <a:pt x="1262615" y="33665"/>
                    </a:lnTo>
                    <a:lnTo>
                      <a:pt x="1271826" y="37793"/>
                    </a:lnTo>
                    <a:lnTo>
                      <a:pt x="1280719" y="42240"/>
                    </a:lnTo>
                    <a:lnTo>
                      <a:pt x="1289929" y="46686"/>
                    </a:lnTo>
                    <a:lnTo>
                      <a:pt x="1298504" y="51450"/>
                    </a:lnTo>
                    <a:lnTo>
                      <a:pt x="1307397" y="56214"/>
                    </a:lnTo>
                    <a:lnTo>
                      <a:pt x="1315972" y="61613"/>
                    </a:lnTo>
                    <a:lnTo>
                      <a:pt x="1324547" y="67012"/>
                    </a:lnTo>
                    <a:lnTo>
                      <a:pt x="1332805" y="72728"/>
                    </a:lnTo>
                    <a:lnTo>
                      <a:pt x="1341063" y="78762"/>
                    </a:lnTo>
                    <a:lnTo>
                      <a:pt x="1349320" y="84797"/>
                    </a:lnTo>
                    <a:lnTo>
                      <a:pt x="1357260" y="91148"/>
                    </a:lnTo>
                    <a:lnTo>
                      <a:pt x="1365200" y="97818"/>
                    </a:lnTo>
                    <a:lnTo>
                      <a:pt x="1373141" y="104805"/>
                    </a:lnTo>
                    <a:lnTo>
                      <a:pt x="1380445" y="111792"/>
                    </a:lnTo>
                    <a:lnTo>
                      <a:pt x="1388068" y="119096"/>
                    </a:lnTo>
                    <a:lnTo>
                      <a:pt x="1400454" y="131482"/>
                    </a:lnTo>
                    <a:lnTo>
                      <a:pt x="1407759" y="138787"/>
                    </a:lnTo>
                    <a:lnTo>
                      <a:pt x="1414746" y="146727"/>
                    </a:lnTo>
                    <a:lnTo>
                      <a:pt x="1421416" y="154349"/>
                    </a:lnTo>
                    <a:lnTo>
                      <a:pt x="1428403" y="161971"/>
                    </a:lnTo>
                    <a:lnTo>
                      <a:pt x="1434437" y="170229"/>
                    </a:lnTo>
                    <a:lnTo>
                      <a:pt x="1440472" y="178168"/>
                    </a:lnTo>
                    <a:lnTo>
                      <a:pt x="1446824" y="186743"/>
                    </a:lnTo>
                    <a:lnTo>
                      <a:pt x="1452223" y="195001"/>
                    </a:lnTo>
                    <a:lnTo>
                      <a:pt x="1457622" y="203576"/>
                    </a:lnTo>
                    <a:lnTo>
                      <a:pt x="1463022" y="211833"/>
                    </a:lnTo>
                    <a:lnTo>
                      <a:pt x="1468103" y="220725"/>
                    </a:lnTo>
                    <a:lnTo>
                      <a:pt x="1472550" y="229618"/>
                    </a:lnTo>
                    <a:lnTo>
                      <a:pt x="1477631" y="238510"/>
                    </a:lnTo>
                    <a:lnTo>
                      <a:pt x="1481760" y="247403"/>
                    </a:lnTo>
                    <a:lnTo>
                      <a:pt x="1485571" y="256613"/>
                    </a:lnTo>
                    <a:lnTo>
                      <a:pt x="1489383" y="265506"/>
                    </a:lnTo>
                    <a:lnTo>
                      <a:pt x="1492876" y="275033"/>
                    </a:lnTo>
                    <a:lnTo>
                      <a:pt x="1496687" y="283926"/>
                    </a:lnTo>
                    <a:lnTo>
                      <a:pt x="1499863" y="293454"/>
                    </a:lnTo>
                    <a:lnTo>
                      <a:pt x="1502722" y="302981"/>
                    </a:lnTo>
                    <a:lnTo>
                      <a:pt x="1505263" y="312191"/>
                    </a:lnTo>
                    <a:lnTo>
                      <a:pt x="1507803" y="322037"/>
                    </a:lnTo>
                    <a:lnTo>
                      <a:pt x="1509709" y="331247"/>
                    </a:lnTo>
                    <a:lnTo>
                      <a:pt x="1512250" y="341092"/>
                    </a:lnTo>
                    <a:lnTo>
                      <a:pt x="1513838" y="350620"/>
                    </a:lnTo>
                    <a:lnTo>
                      <a:pt x="1515426" y="360148"/>
                    </a:lnTo>
                    <a:lnTo>
                      <a:pt x="1516696" y="369675"/>
                    </a:lnTo>
                    <a:lnTo>
                      <a:pt x="1517649" y="379521"/>
                    </a:lnTo>
                    <a:lnTo>
                      <a:pt x="1518284" y="389366"/>
                    </a:lnTo>
                    <a:lnTo>
                      <a:pt x="1518919" y="398894"/>
                    </a:lnTo>
                    <a:lnTo>
                      <a:pt x="1519237" y="408739"/>
                    </a:lnTo>
                    <a:lnTo>
                      <a:pt x="1519237" y="418267"/>
                    </a:lnTo>
                    <a:lnTo>
                      <a:pt x="1519237" y="428112"/>
                    </a:lnTo>
                    <a:lnTo>
                      <a:pt x="1518919" y="437640"/>
                    </a:lnTo>
                    <a:lnTo>
                      <a:pt x="1518284" y="447485"/>
                    </a:lnTo>
                    <a:lnTo>
                      <a:pt x="1517649" y="457013"/>
                    </a:lnTo>
                    <a:lnTo>
                      <a:pt x="1516696" y="466858"/>
                    </a:lnTo>
                    <a:lnTo>
                      <a:pt x="1515426" y="476703"/>
                    </a:lnTo>
                    <a:lnTo>
                      <a:pt x="1513838" y="486231"/>
                    </a:lnTo>
                    <a:lnTo>
                      <a:pt x="1512250" y="496076"/>
                    </a:lnTo>
                    <a:lnTo>
                      <a:pt x="1509709" y="505287"/>
                    </a:lnTo>
                    <a:lnTo>
                      <a:pt x="1507803" y="515132"/>
                    </a:lnTo>
                    <a:lnTo>
                      <a:pt x="1505263" y="524342"/>
                    </a:lnTo>
                    <a:lnTo>
                      <a:pt x="1502722" y="533870"/>
                    </a:lnTo>
                    <a:lnTo>
                      <a:pt x="1499863" y="543080"/>
                    </a:lnTo>
                    <a:lnTo>
                      <a:pt x="1496687" y="552608"/>
                    </a:lnTo>
                    <a:lnTo>
                      <a:pt x="1493511" y="561818"/>
                    </a:lnTo>
                    <a:lnTo>
                      <a:pt x="1489700" y="571345"/>
                    </a:lnTo>
                    <a:lnTo>
                      <a:pt x="1485889" y="580238"/>
                    </a:lnTo>
                    <a:lnTo>
                      <a:pt x="1481760" y="589448"/>
                    </a:lnTo>
                    <a:lnTo>
                      <a:pt x="1477631" y="598658"/>
                    </a:lnTo>
                    <a:lnTo>
                      <a:pt x="1472867" y="607233"/>
                    </a:lnTo>
                    <a:lnTo>
                      <a:pt x="1468103" y="616443"/>
                    </a:lnTo>
                    <a:lnTo>
                      <a:pt x="1463339" y="625018"/>
                    </a:lnTo>
                    <a:lnTo>
                      <a:pt x="1457622" y="633593"/>
                    </a:lnTo>
                    <a:lnTo>
                      <a:pt x="1452541" y="642168"/>
                    </a:lnTo>
                    <a:lnTo>
                      <a:pt x="1446824" y="650108"/>
                    </a:lnTo>
                    <a:lnTo>
                      <a:pt x="1440789" y="658683"/>
                    </a:lnTo>
                    <a:lnTo>
                      <a:pt x="1434755" y="666622"/>
                    </a:lnTo>
                    <a:lnTo>
                      <a:pt x="1428403" y="674880"/>
                    </a:lnTo>
                    <a:lnTo>
                      <a:pt x="1421416" y="682820"/>
                    </a:lnTo>
                    <a:lnTo>
                      <a:pt x="1414746" y="690759"/>
                    </a:lnTo>
                    <a:lnTo>
                      <a:pt x="1407759" y="698064"/>
                    </a:lnTo>
                    <a:lnTo>
                      <a:pt x="1400454" y="706004"/>
                    </a:lnTo>
                    <a:lnTo>
                      <a:pt x="1108896" y="996917"/>
                    </a:lnTo>
                    <a:lnTo>
                      <a:pt x="1101591" y="1004221"/>
                    </a:lnTo>
                    <a:lnTo>
                      <a:pt x="1093651" y="1011208"/>
                    </a:lnTo>
                    <a:lnTo>
                      <a:pt x="1086029" y="1018513"/>
                    </a:lnTo>
                    <a:lnTo>
                      <a:pt x="1078407" y="1024865"/>
                    </a:lnTo>
                    <a:lnTo>
                      <a:pt x="1070149" y="1031216"/>
                    </a:lnTo>
                    <a:lnTo>
                      <a:pt x="1061891" y="1037568"/>
                    </a:lnTo>
                    <a:lnTo>
                      <a:pt x="1053634" y="1043285"/>
                    </a:lnTo>
                    <a:lnTo>
                      <a:pt x="1045376" y="1049001"/>
                    </a:lnTo>
                    <a:lnTo>
                      <a:pt x="1036483" y="1054718"/>
                    </a:lnTo>
                    <a:lnTo>
                      <a:pt x="1028226" y="1059800"/>
                    </a:lnTo>
                    <a:lnTo>
                      <a:pt x="1019333" y="1064563"/>
                    </a:lnTo>
                    <a:lnTo>
                      <a:pt x="1010440" y="1069645"/>
                    </a:lnTo>
                    <a:lnTo>
                      <a:pt x="1001547" y="1074091"/>
                    </a:lnTo>
                    <a:lnTo>
                      <a:pt x="992654" y="1078220"/>
                    </a:lnTo>
                    <a:lnTo>
                      <a:pt x="983444" y="1082348"/>
                    </a:lnTo>
                    <a:lnTo>
                      <a:pt x="973916" y="1086477"/>
                    </a:lnTo>
                    <a:lnTo>
                      <a:pt x="965023" y="1089971"/>
                    </a:lnTo>
                    <a:lnTo>
                      <a:pt x="955495" y="1093147"/>
                    </a:lnTo>
                    <a:lnTo>
                      <a:pt x="946285" y="1096322"/>
                    </a:lnTo>
                    <a:lnTo>
                      <a:pt x="936757" y="1099181"/>
                    </a:lnTo>
                    <a:lnTo>
                      <a:pt x="927546" y="1101721"/>
                    </a:lnTo>
                    <a:lnTo>
                      <a:pt x="917700" y="1104580"/>
                    </a:lnTo>
                    <a:lnTo>
                      <a:pt x="908490" y="1106803"/>
                    </a:lnTo>
                    <a:lnTo>
                      <a:pt x="898644" y="1108708"/>
                    </a:lnTo>
                    <a:lnTo>
                      <a:pt x="889116" y="1110296"/>
                    </a:lnTo>
                    <a:lnTo>
                      <a:pt x="879588" y="1111884"/>
                    </a:lnTo>
                    <a:lnTo>
                      <a:pt x="869743" y="1113155"/>
                    </a:lnTo>
                    <a:lnTo>
                      <a:pt x="860215" y="1114108"/>
                    </a:lnTo>
                    <a:lnTo>
                      <a:pt x="850369" y="1114743"/>
                    </a:lnTo>
                    <a:lnTo>
                      <a:pt x="840841" y="1115378"/>
                    </a:lnTo>
                    <a:lnTo>
                      <a:pt x="830995" y="1115695"/>
                    </a:lnTo>
                    <a:lnTo>
                      <a:pt x="821467" y="1116013"/>
                    </a:lnTo>
                    <a:lnTo>
                      <a:pt x="820832" y="1116013"/>
                    </a:lnTo>
                    <a:lnTo>
                      <a:pt x="810986" y="1115695"/>
                    </a:lnTo>
                    <a:lnTo>
                      <a:pt x="801141" y="1115378"/>
                    </a:lnTo>
                    <a:lnTo>
                      <a:pt x="791613" y="1114743"/>
                    </a:lnTo>
                    <a:lnTo>
                      <a:pt x="781767" y="1114108"/>
                    </a:lnTo>
                    <a:lnTo>
                      <a:pt x="772239" y="1113155"/>
                    </a:lnTo>
                    <a:lnTo>
                      <a:pt x="762393" y="1111884"/>
                    </a:lnTo>
                    <a:lnTo>
                      <a:pt x="753183" y="1110296"/>
                    </a:lnTo>
                    <a:lnTo>
                      <a:pt x="743337" y="1108391"/>
                    </a:lnTo>
                    <a:lnTo>
                      <a:pt x="733809" y="1106485"/>
                    </a:lnTo>
                    <a:lnTo>
                      <a:pt x="724281" y="1104262"/>
                    </a:lnTo>
                    <a:lnTo>
                      <a:pt x="714753" y="1101721"/>
                    </a:lnTo>
                    <a:lnTo>
                      <a:pt x="705543" y="1098863"/>
                    </a:lnTo>
                    <a:lnTo>
                      <a:pt x="696015" y="1096005"/>
                    </a:lnTo>
                    <a:lnTo>
                      <a:pt x="686804" y="1092829"/>
                    </a:lnTo>
                    <a:lnTo>
                      <a:pt x="677276" y="1089653"/>
                    </a:lnTo>
                    <a:lnTo>
                      <a:pt x="668384" y="1086160"/>
                    </a:lnTo>
                    <a:lnTo>
                      <a:pt x="659173" y="1082031"/>
                    </a:lnTo>
                    <a:lnTo>
                      <a:pt x="650280" y="1077902"/>
                    </a:lnTo>
                    <a:lnTo>
                      <a:pt x="641070" y="1073774"/>
                    </a:lnTo>
                    <a:lnTo>
                      <a:pt x="632495" y="1069327"/>
                    </a:lnTo>
                    <a:lnTo>
                      <a:pt x="623602" y="1064246"/>
                    </a:lnTo>
                    <a:lnTo>
                      <a:pt x="615027" y="1059482"/>
                    </a:lnTo>
                    <a:lnTo>
                      <a:pt x="606451" y="1054401"/>
                    </a:lnTo>
                    <a:lnTo>
                      <a:pt x="597876" y="1048684"/>
                    </a:lnTo>
                    <a:lnTo>
                      <a:pt x="589618" y="1042967"/>
                    </a:lnTo>
                    <a:lnTo>
                      <a:pt x="581361" y="1037251"/>
                    </a:lnTo>
                    <a:lnTo>
                      <a:pt x="573103" y="1030899"/>
                    </a:lnTo>
                    <a:lnTo>
                      <a:pt x="565481" y="1024547"/>
                    </a:lnTo>
                    <a:lnTo>
                      <a:pt x="557223" y="1018195"/>
                    </a:lnTo>
                    <a:lnTo>
                      <a:pt x="549918" y="1011208"/>
                    </a:lnTo>
                    <a:lnTo>
                      <a:pt x="542296" y="1004221"/>
                    </a:lnTo>
                    <a:lnTo>
                      <a:pt x="534673" y="996917"/>
                    </a:lnTo>
                    <a:lnTo>
                      <a:pt x="522287" y="984848"/>
                    </a:lnTo>
                    <a:lnTo>
                      <a:pt x="700144" y="806680"/>
                    </a:lnTo>
                    <a:lnTo>
                      <a:pt x="712530" y="819384"/>
                    </a:lnTo>
                    <a:lnTo>
                      <a:pt x="718565" y="825100"/>
                    </a:lnTo>
                    <a:lnTo>
                      <a:pt x="724281" y="830182"/>
                    </a:lnTo>
                    <a:lnTo>
                      <a:pt x="730316" y="834945"/>
                    </a:lnTo>
                    <a:lnTo>
                      <a:pt x="736985" y="839074"/>
                    </a:lnTo>
                    <a:lnTo>
                      <a:pt x="743337" y="843520"/>
                    </a:lnTo>
                    <a:lnTo>
                      <a:pt x="750007" y="847014"/>
                    </a:lnTo>
                    <a:lnTo>
                      <a:pt x="756677" y="850507"/>
                    </a:lnTo>
                    <a:lnTo>
                      <a:pt x="763346" y="853366"/>
                    </a:lnTo>
                    <a:lnTo>
                      <a:pt x="770333" y="855906"/>
                    </a:lnTo>
                    <a:lnTo>
                      <a:pt x="777321" y="858130"/>
                    </a:lnTo>
                    <a:lnTo>
                      <a:pt x="784626" y="860353"/>
                    </a:lnTo>
                    <a:lnTo>
                      <a:pt x="791613" y="861941"/>
                    </a:lnTo>
                    <a:lnTo>
                      <a:pt x="798918" y="863211"/>
                    </a:lnTo>
                    <a:lnTo>
                      <a:pt x="806222" y="864164"/>
                    </a:lnTo>
                    <a:lnTo>
                      <a:pt x="813527" y="864481"/>
                    </a:lnTo>
                    <a:lnTo>
                      <a:pt x="820832" y="864799"/>
                    </a:lnTo>
                    <a:lnTo>
                      <a:pt x="828455" y="864481"/>
                    </a:lnTo>
                    <a:lnTo>
                      <a:pt x="836395" y="863846"/>
                    </a:lnTo>
                    <a:lnTo>
                      <a:pt x="843699" y="863211"/>
                    </a:lnTo>
                    <a:lnTo>
                      <a:pt x="851004" y="861941"/>
                    </a:lnTo>
                    <a:lnTo>
                      <a:pt x="858627" y="860353"/>
                    </a:lnTo>
                    <a:lnTo>
                      <a:pt x="865614" y="858130"/>
                    </a:lnTo>
                    <a:lnTo>
                      <a:pt x="873236" y="855906"/>
                    </a:lnTo>
                    <a:lnTo>
                      <a:pt x="879906" y="853366"/>
                    </a:lnTo>
                    <a:lnTo>
                      <a:pt x="886893" y="850507"/>
                    </a:lnTo>
                    <a:lnTo>
                      <a:pt x="893880" y="847014"/>
                    </a:lnTo>
                    <a:lnTo>
                      <a:pt x="900550" y="843520"/>
                    </a:lnTo>
                    <a:lnTo>
                      <a:pt x="907220" y="839074"/>
                    </a:lnTo>
                    <a:lnTo>
                      <a:pt x="913572" y="834628"/>
                    </a:lnTo>
                    <a:lnTo>
                      <a:pt x="919606" y="830182"/>
                    </a:lnTo>
                    <a:lnTo>
                      <a:pt x="925640" y="825100"/>
                    </a:lnTo>
                    <a:lnTo>
                      <a:pt x="931357" y="819384"/>
                    </a:lnTo>
                    <a:lnTo>
                      <a:pt x="1222915" y="527835"/>
                    </a:lnTo>
                    <a:lnTo>
                      <a:pt x="1228314" y="522119"/>
                    </a:lnTo>
                    <a:lnTo>
                      <a:pt x="1233396" y="516402"/>
                    </a:lnTo>
                    <a:lnTo>
                      <a:pt x="1238160" y="510050"/>
                    </a:lnTo>
                    <a:lnTo>
                      <a:pt x="1242606" y="503699"/>
                    </a:lnTo>
                    <a:lnTo>
                      <a:pt x="1246735" y="497347"/>
                    </a:lnTo>
                    <a:lnTo>
                      <a:pt x="1250229" y="490360"/>
                    </a:lnTo>
                    <a:lnTo>
                      <a:pt x="1253722" y="483690"/>
                    </a:lnTo>
                    <a:lnTo>
                      <a:pt x="1256898" y="477021"/>
                    </a:lnTo>
                    <a:lnTo>
                      <a:pt x="1259439" y="469716"/>
                    </a:lnTo>
                    <a:lnTo>
                      <a:pt x="1261663" y="462729"/>
                    </a:lnTo>
                    <a:lnTo>
                      <a:pt x="1263568" y="455425"/>
                    </a:lnTo>
                    <a:lnTo>
                      <a:pt x="1265156" y="448120"/>
                    </a:lnTo>
                    <a:lnTo>
                      <a:pt x="1266427" y="440816"/>
                    </a:lnTo>
                    <a:lnTo>
                      <a:pt x="1267062" y="433511"/>
                    </a:lnTo>
                    <a:lnTo>
                      <a:pt x="1267697" y="425889"/>
                    </a:lnTo>
                    <a:lnTo>
                      <a:pt x="1268015" y="418267"/>
                    </a:lnTo>
                    <a:lnTo>
                      <a:pt x="1267697" y="410962"/>
                    </a:lnTo>
                    <a:lnTo>
                      <a:pt x="1267062" y="403340"/>
                    </a:lnTo>
                    <a:lnTo>
                      <a:pt x="1266427" y="396035"/>
                    </a:lnTo>
                    <a:lnTo>
                      <a:pt x="1265156" y="388731"/>
                    </a:lnTo>
                    <a:lnTo>
                      <a:pt x="1263568" y="381426"/>
                    </a:lnTo>
                    <a:lnTo>
                      <a:pt x="1261663" y="374439"/>
                    </a:lnTo>
                    <a:lnTo>
                      <a:pt x="1259439" y="367135"/>
                    </a:lnTo>
                    <a:lnTo>
                      <a:pt x="1256898" y="360465"/>
                    </a:lnTo>
                    <a:lnTo>
                      <a:pt x="1254040" y="353161"/>
                    </a:lnTo>
                    <a:lnTo>
                      <a:pt x="1250229" y="346491"/>
                    </a:lnTo>
                    <a:lnTo>
                      <a:pt x="1246735" y="340139"/>
                    </a:lnTo>
                    <a:lnTo>
                      <a:pt x="1242606" y="333470"/>
                    </a:lnTo>
                    <a:lnTo>
                      <a:pt x="1238160" y="327118"/>
                    </a:lnTo>
                    <a:lnTo>
                      <a:pt x="1233396" y="321084"/>
                    </a:lnTo>
                    <a:lnTo>
                      <a:pt x="1228314" y="314732"/>
                    </a:lnTo>
                    <a:lnTo>
                      <a:pt x="1222915" y="309016"/>
                    </a:lnTo>
                    <a:lnTo>
                      <a:pt x="1210211" y="296630"/>
                    </a:lnTo>
                    <a:lnTo>
                      <a:pt x="1204494" y="291230"/>
                    </a:lnTo>
                    <a:lnTo>
                      <a:pt x="1198460" y="286149"/>
                    </a:lnTo>
                    <a:lnTo>
                      <a:pt x="1192425" y="281068"/>
                    </a:lnTo>
                    <a:lnTo>
                      <a:pt x="1186073" y="276939"/>
                    </a:lnTo>
                    <a:lnTo>
                      <a:pt x="1179404" y="272810"/>
                    </a:lnTo>
                    <a:lnTo>
                      <a:pt x="1172734" y="269317"/>
                    </a:lnTo>
                    <a:lnTo>
                      <a:pt x="1166065" y="265506"/>
                    </a:lnTo>
                    <a:lnTo>
                      <a:pt x="1159077" y="262647"/>
                    </a:lnTo>
                    <a:lnTo>
                      <a:pt x="1152090" y="260107"/>
                    </a:lnTo>
                    <a:lnTo>
                      <a:pt x="1144785" y="257883"/>
                    </a:lnTo>
                    <a:lnTo>
                      <a:pt x="1137798" y="255978"/>
                    </a:lnTo>
                    <a:lnTo>
                      <a:pt x="1130811" y="254390"/>
                    </a:lnTo>
                    <a:lnTo>
                      <a:pt x="1123188" y="253120"/>
                    </a:lnTo>
                    <a:lnTo>
                      <a:pt x="1115884" y="252167"/>
                    </a:lnTo>
                    <a:lnTo>
                      <a:pt x="1108261" y="251849"/>
                    </a:lnTo>
                    <a:lnTo>
                      <a:pt x="1100956" y="251532"/>
                    </a:lnTo>
                    <a:lnTo>
                      <a:pt x="1093334" y="251849"/>
                    </a:lnTo>
                    <a:lnTo>
                      <a:pt x="1086029" y="252167"/>
                    </a:lnTo>
                    <a:lnTo>
                      <a:pt x="1078724" y="253120"/>
                    </a:lnTo>
                    <a:lnTo>
                      <a:pt x="1071102" y="254390"/>
                    </a:lnTo>
                    <a:lnTo>
                      <a:pt x="1064115" y="255978"/>
                    </a:lnTo>
                    <a:lnTo>
                      <a:pt x="1056492" y="257883"/>
                    </a:lnTo>
                    <a:lnTo>
                      <a:pt x="1049505" y="260107"/>
                    </a:lnTo>
                    <a:lnTo>
                      <a:pt x="1042518" y="262647"/>
                    </a:lnTo>
                    <a:lnTo>
                      <a:pt x="1035530" y="265506"/>
                    </a:lnTo>
                    <a:lnTo>
                      <a:pt x="1028861" y="269317"/>
                    </a:lnTo>
                    <a:lnTo>
                      <a:pt x="1022191" y="272810"/>
                    </a:lnTo>
                    <a:lnTo>
                      <a:pt x="1015839" y="276939"/>
                    </a:lnTo>
                    <a:lnTo>
                      <a:pt x="1009487" y="281068"/>
                    </a:lnTo>
                    <a:lnTo>
                      <a:pt x="1003135" y="286149"/>
                    </a:lnTo>
                    <a:lnTo>
                      <a:pt x="997101" y="291230"/>
                    </a:lnTo>
                    <a:lnTo>
                      <a:pt x="991066" y="296630"/>
                    </a:lnTo>
                    <a:lnTo>
                      <a:pt x="871648" y="416361"/>
                    </a:lnTo>
                    <a:lnTo>
                      <a:pt x="866884" y="420807"/>
                    </a:lnTo>
                    <a:lnTo>
                      <a:pt x="862120" y="425254"/>
                    </a:lnTo>
                    <a:lnTo>
                      <a:pt x="857039" y="429065"/>
                    </a:lnTo>
                    <a:lnTo>
                      <a:pt x="851639" y="432558"/>
                    </a:lnTo>
                    <a:lnTo>
                      <a:pt x="846558" y="435734"/>
                    </a:lnTo>
                    <a:lnTo>
                      <a:pt x="841159" y="438910"/>
                    </a:lnTo>
                    <a:lnTo>
                      <a:pt x="835442" y="441768"/>
                    </a:lnTo>
                    <a:lnTo>
                      <a:pt x="830043" y="444309"/>
                    </a:lnTo>
                    <a:lnTo>
                      <a:pt x="824326" y="446215"/>
                    </a:lnTo>
                    <a:lnTo>
                      <a:pt x="818291" y="448120"/>
                    </a:lnTo>
                    <a:lnTo>
                      <a:pt x="812574" y="449708"/>
                    </a:lnTo>
                    <a:lnTo>
                      <a:pt x="806858" y="450978"/>
                    </a:lnTo>
                    <a:lnTo>
                      <a:pt x="800823" y="451931"/>
                    </a:lnTo>
                    <a:lnTo>
                      <a:pt x="794789" y="452566"/>
                    </a:lnTo>
                    <a:lnTo>
                      <a:pt x="788754" y="453202"/>
                    </a:lnTo>
                    <a:lnTo>
                      <a:pt x="782720" y="453202"/>
                    </a:lnTo>
                    <a:lnTo>
                      <a:pt x="776686" y="453202"/>
                    </a:lnTo>
                    <a:lnTo>
                      <a:pt x="770969" y="452566"/>
                    </a:lnTo>
                    <a:lnTo>
                      <a:pt x="764617" y="451931"/>
                    </a:lnTo>
                    <a:lnTo>
                      <a:pt x="758900" y="450978"/>
                    </a:lnTo>
                    <a:lnTo>
                      <a:pt x="752865" y="449708"/>
                    </a:lnTo>
                    <a:lnTo>
                      <a:pt x="746831" y="448120"/>
                    </a:lnTo>
                    <a:lnTo>
                      <a:pt x="741114" y="446215"/>
                    </a:lnTo>
                    <a:lnTo>
                      <a:pt x="735715" y="444309"/>
                    </a:lnTo>
                    <a:lnTo>
                      <a:pt x="729681" y="441768"/>
                    </a:lnTo>
                    <a:lnTo>
                      <a:pt x="724281" y="438910"/>
                    </a:lnTo>
                    <a:lnTo>
                      <a:pt x="718882" y="435734"/>
                    </a:lnTo>
                    <a:lnTo>
                      <a:pt x="713483" y="432558"/>
                    </a:lnTo>
                    <a:lnTo>
                      <a:pt x="708401" y="429065"/>
                    </a:lnTo>
                    <a:lnTo>
                      <a:pt x="703637" y="425254"/>
                    </a:lnTo>
                    <a:lnTo>
                      <a:pt x="698873" y="420807"/>
                    </a:lnTo>
                    <a:lnTo>
                      <a:pt x="693792" y="416361"/>
                    </a:lnTo>
                    <a:lnTo>
                      <a:pt x="689345" y="411915"/>
                    </a:lnTo>
                    <a:lnTo>
                      <a:pt x="685216" y="407151"/>
                    </a:lnTo>
                    <a:lnTo>
                      <a:pt x="681405" y="401752"/>
                    </a:lnTo>
                    <a:lnTo>
                      <a:pt x="677594" y="396670"/>
                    </a:lnTo>
                    <a:lnTo>
                      <a:pt x="674418" y="391589"/>
                    </a:lnTo>
                    <a:lnTo>
                      <a:pt x="671560" y="385872"/>
                    </a:lnTo>
                    <a:lnTo>
                      <a:pt x="668701" y="380473"/>
                    </a:lnTo>
                    <a:lnTo>
                      <a:pt x="666478" y="375074"/>
                    </a:lnTo>
                    <a:lnTo>
                      <a:pt x="664255" y="369040"/>
                    </a:lnTo>
                    <a:lnTo>
                      <a:pt x="662031" y="363323"/>
                    </a:lnTo>
                    <a:lnTo>
                      <a:pt x="660443" y="357607"/>
                    </a:lnTo>
                    <a:lnTo>
                      <a:pt x="659173" y="351573"/>
                    </a:lnTo>
                    <a:lnTo>
                      <a:pt x="658220" y="345856"/>
                    </a:lnTo>
                    <a:lnTo>
                      <a:pt x="657585" y="339822"/>
                    </a:lnTo>
                    <a:lnTo>
                      <a:pt x="657267" y="333470"/>
                    </a:lnTo>
                    <a:lnTo>
                      <a:pt x="656950" y="327753"/>
                    </a:lnTo>
                    <a:lnTo>
                      <a:pt x="657267" y="321719"/>
                    </a:lnTo>
                    <a:lnTo>
                      <a:pt x="657585" y="315685"/>
                    </a:lnTo>
                    <a:lnTo>
                      <a:pt x="658220" y="309651"/>
                    </a:lnTo>
                    <a:lnTo>
                      <a:pt x="659173" y="303934"/>
                    </a:lnTo>
                    <a:lnTo>
                      <a:pt x="660443" y="297582"/>
                    </a:lnTo>
                    <a:lnTo>
                      <a:pt x="662031" y="291866"/>
                    </a:lnTo>
                    <a:lnTo>
                      <a:pt x="664255" y="286149"/>
                    </a:lnTo>
                    <a:lnTo>
                      <a:pt x="666478" y="280432"/>
                    </a:lnTo>
                    <a:lnTo>
                      <a:pt x="668701" y="274716"/>
                    </a:lnTo>
                    <a:lnTo>
                      <a:pt x="671560" y="269317"/>
                    </a:lnTo>
                    <a:lnTo>
                      <a:pt x="674418" y="263918"/>
                    </a:lnTo>
                    <a:lnTo>
                      <a:pt x="677594" y="258519"/>
                    </a:lnTo>
                    <a:lnTo>
                      <a:pt x="681405" y="253437"/>
                    </a:lnTo>
                    <a:lnTo>
                      <a:pt x="685216" y="248356"/>
                    </a:lnTo>
                    <a:lnTo>
                      <a:pt x="689345" y="243592"/>
                    </a:lnTo>
                    <a:lnTo>
                      <a:pt x="693792" y="238828"/>
                    </a:lnTo>
                    <a:lnTo>
                      <a:pt x="813527" y="119096"/>
                    </a:lnTo>
                    <a:lnTo>
                      <a:pt x="821150" y="111792"/>
                    </a:lnTo>
                    <a:lnTo>
                      <a:pt x="828772" y="104805"/>
                    </a:lnTo>
                    <a:lnTo>
                      <a:pt x="836712" y="97818"/>
                    </a:lnTo>
                    <a:lnTo>
                      <a:pt x="844335" y="91148"/>
                    </a:lnTo>
                    <a:lnTo>
                      <a:pt x="852275" y="84797"/>
                    </a:lnTo>
                    <a:lnTo>
                      <a:pt x="860532" y="78762"/>
                    </a:lnTo>
                    <a:lnTo>
                      <a:pt x="868790" y="72728"/>
                    </a:lnTo>
                    <a:lnTo>
                      <a:pt x="877365" y="67012"/>
                    </a:lnTo>
                    <a:lnTo>
                      <a:pt x="885623" y="61613"/>
                    </a:lnTo>
                    <a:lnTo>
                      <a:pt x="894516" y="56214"/>
                    </a:lnTo>
                    <a:lnTo>
                      <a:pt x="903091" y="51450"/>
                    </a:lnTo>
                    <a:lnTo>
                      <a:pt x="911984" y="46686"/>
                    </a:lnTo>
                    <a:lnTo>
                      <a:pt x="920876" y="42240"/>
                    </a:lnTo>
                    <a:lnTo>
                      <a:pt x="929769" y="37793"/>
                    </a:lnTo>
                    <a:lnTo>
                      <a:pt x="938662" y="33665"/>
                    </a:lnTo>
                    <a:lnTo>
                      <a:pt x="948190" y="29854"/>
                    </a:lnTo>
                    <a:lnTo>
                      <a:pt x="957401" y="26360"/>
                    </a:lnTo>
                    <a:lnTo>
                      <a:pt x="966611" y="22867"/>
                    </a:lnTo>
                    <a:lnTo>
                      <a:pt x="976139" y="19691"/>
                    </a:lnTo>
                    <a:lnTo>
                      <a:pt x="985349" y="16832"/>
                    </a:lnTo>
                    <a:lnTo>
                      <a:pt x="994877" y="14292"/>
                    </a:lnTo>
                    <a:lnTo>
                      <a:pt x="1004088" y="11751"/>
                    </a:lnTo>
                    <a:lnTo>
                      <a:pt x="1013934" y="9528"/>
                    </a:lnTo>
                    <a:lnTo>
                      <a:pt x="1023462" y="7622"/>
                    </a:lnTo>
                    <a:lnTo>
                      <a:pt x="1032990" y="5717"/>
                    </a:lnTo>
                    <a:lnTo>
                      <a:pt x="1042518" y="4129"/>
                    </a:lnTo>
                    <a:lnTo>
                      <a:pt x="1052363" y="2858"/>
                    </a:lnTo>
                    <a:lnTo>
                      <a:pt x="1062209" y="1906"/>
                    </a:lnTo>
                    <a:lnTo>
                      <a:pt x="1071737" y="953"/>
                    </a:lnTo>
                    <a:lnTo>
                      <a:pt x="1081583" y="635"/>
                    </a:lnTo>
                    <a:lnTo>
                      <a:pt x="1091111" y="318"/>
                    </a:lnTo>
                    <a:lnTo>
                      <a:pt x="110095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371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 userDrawn="1"/>
        </p:nvGrpSpPr>
        <p:grpSpPr>
          <a:xfrm>
            <a:off x="8100000" y="0"/>
            <a:ext cx="900000" cy="980684"/>
            <a:chOff x="10566396" y="0"/>
            <a:chExt cx="1157171" cy="12609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 3"/>
            <p:cNvSpPr/>
            <p:nvPr userDrawn="1"/>
          </p:nvSpPr>
          <p:spPr>
            <a:xfrm>
              <a:off x="10566396" y="0"/>
              <a:ext cx="1157171" cy="126090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矩形 3"/>
            <p:cNvSpPr/>
            <p:nvPr userDrawn="1"/>
          </p:nvSpPr>
          <p:spPr>
            <a:xfrm>
              <a:off x="10643378" y="2528"/>
              <a:ext cx="1011114" cy="118137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10684090" y="119170"/>
              <a:ext cx="921787" cy="948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75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 userDrawn="1"/>
        </p:nvGrpSpPr>
        <p:grpSpPr>
          <a:xfrm>
            <a:off x="8100000" y="0"/>
            <a:ext cx="900000" cy="980684"/>
            <a:chOff x="10566396" y="0"/>
            <a:chExt cx="1157171" cy="12609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矩形 3"/>
            <p:cNvSpPr/>
            <p:nvPr userDrawn="1"/>
          </p:nvSpPr>
          <p:spPr>
            <a:xfrm>
              <a:off x="10566396" y="0"/>
              <a:ext cx="1157171" cy="126090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矩形 3"/>
            <p:cNvSpPr/>
            <p:nvPr userDrawn="1"/>
          </p:nvSpPr>
          <p:spPr>
            <a:xfrm>
              <a:off x="10643378" y="2528"/>
              <a:ext cx="1011114" cy="118137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10684090" y="119170"/>
              <a:ext cx="921787" cy="948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759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>
            <a:grpSpLocks noChangeAspect="1"/>
          </p:cNvGrpSpPr>
          <p:nvPr userDrawn="1"/>
        </p:nvGrpSpPr>
        <p:grpSpPr>
          <a:xfrm>
            <a:off x="71935" y="107904"/>
            <a:ext cx="900000" cy="751041"/>
            <a:chOff x="71935" y="107904"/>
            <a:chExt cx="973445" cy="812331"/>
          </a:xfrm>
        </p:grpSpPr>
        <p:sp>
          <p:nvSpPr>
            <p:cNvPr id="8" name="矩形 3"/>
            <p:cNvSpPr/>
            <p:nvPr userDrawn="1"/>
          </p:nvSpPr>
          <p:spPr>
            <a:xfrm rot="16200000">
              <a:off x="239094" y="113947"/>
              <a:ext cx="812329" cy="800243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296114" y="195665"/>
              <a:ext cx="619135" cy="636802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71935" y="107906"/>
              <a:ext cx="112892" cy="812329"/>
            </a:xfrm>
            <a:prstGeom prst="rect">
              <a:avLst/>
            </a:prstGeom>
            <a:solidFill>
              <a:srgbClr val="155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2458275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 noChangeAspect="1"/>
          </p:cNvGrpSpPr>
          <p:nvPr userDrawn="1"/>
        </p:nvGrpSpPr>
        <p:grpSpPr>
          <a:xfrm>
            <a:off x="71935" y="107904"/>
            <a:ext cx="900000" cy="751041"/>
            <a:chOff x="71935" y="107904"/>
            <a:chExt cx="973445" cy="812331"/>
          </a:xfrm>
        </p:grpSpPr>
        <p:sp>
          <p:nvSpPr>
            <p:cNvPr id="6" name="矩形 3"/>
            <p:cNvSpPr/>
            <p:nvPr userDrawn="1"/>
          </p:nvSpPr>
          <p:spPr>
            <a:xfrm rot="16200000">
              <a:off x="239094" y="113947"/>
              <a:ext cx="812329" cy="800243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296114" y="195665"/>
              <a:ext cx="619135" cy="636802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71935" y="107906"/>
              <a:ext cx="112892" cy="812329"/>
            </a:xfrm>
            <a:prstGeom prst="rect">
              <a:avLst/>
            </a:prstGeom>
            <a:solidFill>
              <a:srgbClr val="155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8694781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过程 7"/>
          <p:cNvSpPr/>
          <p:nvPr userDrawn="1"/>
        </p:nvSpPr>
        <p:spPr>
          <a:xfrm rot="5400000">
            <a:off x="-47060" y="154964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 userDrawn="1"/>
        </p:nvSpPr>
        <p:spPr>
          <a:xfrm rot="5400000">
            <a:off x="441433" y="414862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2150086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09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72" y="0"/>
            <a:ext cx="2387241" cy="8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11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2"/>
            <a:ext cx="9144000" cy="782595"/>
          </a:xfrm>
          <a:prstGeom prst="rect">
            <a:avLst/>
          </a:prstGeom>
          <a:solidFill>
            <a:srgbClr val="004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0" y="10180"/>
            <a:ext cx="1980000" cy="7622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827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20382"/>
            <a:ext cx="3456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5688000" y="420382"/>
            <a:ext cx="3456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09" y="126910"/>
            <a:ext cx="1978182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6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66" y="0"/>
            <a:ext cx="1978182" cy="69494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324612"/>
            <a:ext cx="6876288" cy="4571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229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66" y="0"/>
            <a:ext cx="1978182" cy="69494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649225"/>
            <a:ext cx="6876288" cy="4571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753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41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68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7761" y="1546046"/>
            <a:ext cx="3368302" cy="339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790723" y="1434677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4965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85311" y="196643"/>
            <a:ext cx="326182" cy="335109"/>
            <a:chOff x="3976261" y="3892343"/>
            <a:chExt cx="326182" cy="335109"/>
          </a:xfrm>
        </p:grpSpPr>
        <p:sp>
          <p:nvSpPr>
            <p:cNvPr id="7" name="六边形 6"/>
            <p:cNvSpPr>
              <a:spLocks/>
            </p:cNvSpPr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六边形 7"/>
            <p:cNvSpPr>
              <a:spLocks/>
            </p:cNvSpPr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六边形 8"/>
            <p:cNvSpPr>
              <a:spLocks/>
            </p:cNvSpPr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六边形 9"/>
            <p:cNvSpPr>
              <a:spLocks/>
            </p:cNvSpPr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六边形 10"/>
            <p:cNvSpPr>
              <a:spLocks/>
            </p:cNvSpPr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六边形 11"/>
            <p:cNvSpPr>
              <a:spLocks/>
            </p:cNvSpPr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1162534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9330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2095222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spect="1"/>
          </p:cNvSpPr>
          <p:nvPr userDrawn="1"/>
        </p:nvSpPr>
        <p:spPr>
          <a:xfrm rot="2622069">
            <a:off x="211182" y="284338"/>
            <a:ext cx="178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>
            <a:spLocks noChangeAspect="1"/>
          </p:cNvSpPr>
          <p:nvPr userDrawn="1"/>
        </p:nvSpPr>
        <p:spPr>
          <a:xfrm rot="2622069">
            <a:off x="363582" y="436738"/>
            <a:ext cx="178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>
            <a:spLocks noChangeAspect="1"/>
          </p:cNvSpPr>
          <p:nvPr userDrawn="1"/>
        </p:nvSpPr>
        <p:spPr>
          <a:xfrm rot="2622069">
            <a:off x="454673" y="197950"/>
            <a:ext cx="21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01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63000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239091" y="113944"/>
            <a:ext cx="812329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326571 w 661307"/>
              <a:gd name="connsiteY3" fmla="*/ 718457 h 726621"/>
              <a:gd name="connsiteX4" fmla="*/ 0 w 661307"/>
              <a:gd name="connsiteY4" fmla="*/ 726621 h 726621"/>
              <a:gd name="connsiteX5" fmla="*/ 0 w 661307"/>
              <a:gd name="connsiteY5" fmla="*/ 0 h 72662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5106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8406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0242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3167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/>
        </p:blipFill>
        <p:spPr>
          <a:xfrm>
            <a:off x="296112" y="195665"/>
            <a:ext cx="619134" cy="6368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1934" y="107901"/>
            <a:ext cx="112892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7637105" y="5350752"/>
            <a:ext cx="324399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6" name="矩形 5"/>
          <p:cNvSpPr/>
          <p:nvPr userDrawn="1"/>
        </p:nvSpPr>
        <p:spPr>
          <a:xfrm>
            <a:off x="6669766" y="6602968"/>
            <a:ext cx="2420500" cy="21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4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西安交通大学数据与信息中心</a:t>
            </a:r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3302905" y="3383209"/>
            <a:ext cx="171533" cy="6777344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  <p:extLst>
      <p:ext uri="{BB962C8B-B14F-4D97-AF65-F5344CB8AC3E}">
        <p14:creationId xmlns:p14="http://schemas.microsoft.com/office/powerpoint/2010/main" val="2333803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0" name="矩形 9"/>
          <p:cNvSpPr/>
          <p:nvPr userDrawn="1"/>
        </p:nvSpPr>
        <p:spPr>
          <a:xfrm>
            <a:off x="0" y="2"/>
            <a:ext cx="9144000" cy="685799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8245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76251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58490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5799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4633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79770"/>
          </a:xfrm>
          <a:prstGeom prst="rect">
            <a:avLst/>
          </a:prstGeom>
          <a:gradFill flip="none" rotWithShape="1">
            <a:gsLst>
              <a:gs pos="0">
                <a:srgbClr val="A6BBC6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1976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79770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33895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37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67" y="-79685"/>
            <a:ext cx="2707933" cy="1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955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1"/>
            <a:ext cx="9144000" cy="558800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81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/>
          <p:cNvSpPr/>
          <p:nvPr userDrawn="1"/>
        </p:nvSpPr>
        <p:spPr>
          <a:xfrm rot="5400000">
            <a:off x="4486275" y="2200275"/>
            <a:ext cx="171450" cy="914400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3" name="流程图: 过程 8"/>
          <p:cNvSpPr/>
          <p:nvPr userDrawn="1"/>
        </p:nvSpPr>
        <p:spPr>
          <a:xfrm rot="5400000" flipH="1">
            <a:off x="8183563" y="5849938"/>
            <a:ext cx="328612" cy="15922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7" r="53951"/>
          <a:stretch>
            <a:fillRect/>
          </a:stretch>
        </p:blipFill>
        <p:spPr bwMode="auto">
          <a:xfrm>
            <a:off x="7829550" y="6523038"/>
            <a:ext cx="11541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 userDrawn="1"/>
        </p:nvCxnSpPr>
        <p:spPr bwMode="auto">
          <a:xfrm>
            <a:off x="276225" y="828675"/>
            <a:ext cx="859155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1557A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燕尾形 5"/>
          <p:cNvSpPr/>
          <p:nvPr userDrawn="1"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1557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" name="燕尾形 6"/>
          <p:cNvSpPr/>
          <p:nvPr userDrawn="1"/>
        </p:nvSpPr>
        <p:spPr bwMode="auto">
          <a:xfrm>
            <a:off x="563432" y="386389"/>
            <a:ext cx="276225" cy="349904"/>
          </a:xfrm>
          <a:prstGeom prst="chevron">
            <a:avLst>
              <a:gd name="adj" fmla="val 37480"/>
            </a:avLst>
          </a:prstGeom>
          <a:solidFill>
            <a:srgbClr val="1557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1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67" y="-79685"/>
            <a:ext cx="2707933" cy="1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187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636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E:\WORK\工作\PPT\PPT新校徽\L15副本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8957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935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8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786814" y="6596065"/>
            <a:ext cx="357187" cy="2444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3D60EF-4169-4717-9ADE-9C50A19EC1D5}" type="slidenum">
              <a:rPr lang="zh-CN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31A90441-C8E5-4FA2-9339-20A44318D5F7}" type="datetimeFigureOut">
              <a:rPr lang="zh-CN" altLang="en-US"/>
              <a:pPr>
                <a:defRPr/>
              </a:pPr>
              <a:t>2024/10/25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647E8-0017-4065-979B-37BA96F563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TextBox 8"/>
          <p:cNvSpPr txBox="1"/>
          <p:nvPr userDrawn="1"/>
        </p:nvSpPr>
        <p:spPr>
          <a:xfrm>
            <a:off x="2411760" y="3789042"/>
            <a:ext cx="45365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prstClr val="black"/>
              </a:solidFill>
              <a:latin typeface="Arial" charset="0"/>
              <a:ea typeface="宋体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9" y="6239055"/>
            <a:ext cx="28803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prstClr val="black"/>
              </a:solidFill>
              <a:latin typeface="Arial" charset="0"/>
              <a:ea typeface="宋体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pic>
        <p:nvPicPr>
          <p:cNvPr id="307202" name="Picture 2" descr="gd-h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1" y="6416226"/>
            <a:ext cx="1872208" cy="33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214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1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52830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0FA7-D071-4C8A-BFB8-4DB7DD2645CC}" type="datetimeFigureOut">
              <a:rPr lang="zh-CN" altLang="en-US" smtClean="0"/>
              <a:pPr/>
              <a:t>2024/10/25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17658-F8DA-46FD-8401-FDD0A05DE2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4590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79512" y="236765"/>
            <a:ext cx="822960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buFont typeface="Wingdings" pitchFamily="2" charset="2"/>
              <a:buChar char="l"/>
              <a:defRPr/>
            </a:lvl1pPr>
            <a:lvl2pPr algn="l">
              <a:buFont typeface="Wingdings" pitchFamily="2" charset="2"/>
              <a:buChar char="Ø"/>
              <a:defRPr/>
            </a:lvl2pPr>
            <a:lvl3pPr algn="l">
              <a:defRPr/>
            </a:lvl3pPr>
            <a:lvl4pPr algn="l">
              <a:defRPr/>
            </a:lvl4pPr>
            <a:lvl5pPr algn="l">
              <a:buFont typeface="Wingdings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3247E50B-90D9-4908-BC16-D7FA968B2B9E}" type="datetimeFigureOut">
              <a:rPr lang="zh-CN" altLang="en-US"/>
              <a:pPr>
                <a:defRPr/>
              </a:pPr>
              <a:t>2024/10/25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50BFE-A404-4A4A-96DE-A7F6EB2061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503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213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2919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457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9301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2697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93850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238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50841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8412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8823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0146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0120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5543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427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6F2D359-DE9B-46EF-A04D-D1DF314C4094}" type="datetimeFigureOut">
              <a:rPr lang="zh-CN" altLang="en-US" smtClean="0"/>
              <a:pPr/>
              <a:t>2024/10/25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99700DA-C972-48AF-9016-827593E2EF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2537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089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29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97354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29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17BE9-074A-4F65-9FC2-FCC8DB538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60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43" b="76828"/>
          <a:stretch/>
        </p:blipFill>
        <p:spPr>
          <a:xfrm>
            <a:off x="108812" y="129491"/>
            <a:ext cx="2520000" cy="71302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 userDrawn="1"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300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" y="0"/>
            <a:ext cx="3088800" cy="1085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216583"/>
            <a:ext cx="9144000" cy="285853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 rot="10800000">
            <a:off x="0" y="0"/>
            <a:ext cx="9144000" cy="1241919"/>
          </a:xfrm>
          <a:custGeom>
            <a:avLst/>
            <a:gdLst>
              <a:gd name="connsiteX0" fmla="*/ 9144000 w 9144000"/>
              <a:gd name="connsiteY0" fmla="*/ 1241919 h 1241919"/>
              <a:gd name="connsiteX1" fmla="*/ 0 w 9144000"/>
              <a:gd name="connsiteY1" fmla="*/ 1241919 h 1241919"/>
              <a:gd name="connsiteX2" fmla="*/ 0 w 9144000"/>
              <a:gd name="connsiteY2" fmla="*/ 1061919 h 1241919"/>
              <a:gd name="connsiteX3" fmla="*/ 1762992 w 9144000"/>
              <a:gd name="connsiteY3" fmla="*/ 1061919 h 1241919"/>
              <a:gd name="connsiteX4" fmla="*/ 4572000 w 9144000"/>
              <a:gd name="connsiteY4" fmla="*/ 0 h 1241919"/>
              <a:gd name="connsiteX5" fmla="*/ 7381007 w 9144000"/>
              <a:gd name="connsiteY5" fmla="*/ 1061919 h 1241919"/>
              <a:gd name="connsiteX6" fmla="*/ 9144000 w 9144000"/>
              <a:gd name="connsiteY6" fmla="*/ 1061919 h 124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1241919">
                <a:moveTo>
                  <a:pt x="9144000" y="1241919"/>
                </a:moveTo>
                <a:lnTo>
                  <a:pt x="0" y="1241919"/>
                </a:lnTo>
                <a:lnTo>
                  <a:pt x="0" y="1061919"/>
                </a:lnTo>
                <a:lnTo>
                  <a:pt x="1762992" y="1061919"/>
                </a:lnTo>
                <a:lnTo>
                  <a:pt x="4572000" y="0"/>
                </a:lnTo>
                <a:lnTo>
                  <a:pt x="7381007" y="1061919"/>
                </a:lnTo>
                <a:lnTo>
                  <a:pt x="9144000" y="1061919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160830"/>
            <a:ext cx="9144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CONTENS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1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image" Target="../media/image1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66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53" r:id="rId3"/>
    <p:sldLayoutId id="2147483665" r:id="rId4"/>
    <p:sldLayoutId id="2147483666" r:id="rId5"/>
    <p:sldLayoutId id="21474836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66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FFFFFF"/>
            </a:gs>
            <a:gs pos="97000">
              <a:srgbClr val="F6FAFD"/>
            </a:gs>
            <a:gs pos="100000">
              <a:srgbClr val="F6FAF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90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7" name="组合 10"/>
          <p:cNvGrpSpPr>
            <a:grpSpLocks/>
          </p:cNvGrpSpPr>
          <p:nvPr userDrawn="1"/>
        </p:nvGrpSpPr>
        <p:grpSpPr bwMode="auto">
          <a:xfrm>
            <a:off x="1" y="404813"/>
            <a:ext cx="7235825" cy="792162"/>
            <a:chOff x="-36512" y="249887"/>
            <a:chExt cx="6480000" cy="808128"/>
          </a:xfrm>
        </p:grpSpPr>
        <p:sp>
          <p:nvSpPr>
            <p:cNvPr id="12" name="TextBox 10"/>
            <p:cNvSpPr txBox="1"/>
            <p:nvPr/>
          </p:nvSpPr>
          <p:spPr>
            <a:xfrm>
              <a:off x="-36512" y="249887"/>
              <a:ext cx="6480000" cy="7723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zh-CN" altLang="en-US" sz="3600" b="1" dirty="0">
                <a:solidFill>
                  <a:srgbClr val="C0504D">
                    <a:lumMod val="50000"/>
                  </a:srgbClr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36512" y="980279"/>
              <a:ext cx="6480000" cy="77736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909CD5-C21D-4831-9106-2A0FF90DED11}" type="datetimeFigureOut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2024/10/25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8CFD41-39F9-4DF4-979A-731ABD563EB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1BCCD4-5D0D-4CC9-AA74-6928CBAAA51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8786814" y="6596065"/>
            <a:ext cx="357187" cy="2444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39717E-D24F-4577-8AB1-715D5FA91AD7}" type="slidenum">
              <a:rPr lang="zh-CN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9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 spc="50">
          <a:ln w="11430"/>
          <a:gradFill>
            <a:gsLst>
              <a:gs pos="25000">
                <a:schemeClr val="accent2">
                  <a:satMod val="155000"/>
                </a:schemeClr>
              </a:gs>
              <a:gs pos="100000">
                <a:schemeClr val="accent2">
                  <a:shade val="45000"/>
                  <a:satMod val="165000"/>
                </a:schemeClr>
              </a:gs>
            </a:gsLst>
            <a:lin ang="5400000"/>
          </a:gradFill>
          <a:effectLst>
            <a:outerShdw blurRad="76200" dist="50800" dir="5400000" algn="tl" rotWithShape="0">
              <a:srgbClr val="000000">
                <a:alpha val="65000"/>
              </a:srgbClr>
            </a:outerShdw>
          </a:effectLst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 b="1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sz="2800" b="1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楷体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aclanthology.org/www.mt-archive.info/ChemEngNews-1954.pdf" TargetMode="Externa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N18-1202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image" Target="../media/image119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23.png"/><Relationship Id="rId10" Type="http://schemas.openxmlformats.org/officeDocument/2006/relationships/image" Target="../media/image121.wmf"/><Relationship Id="rId9" Type="http://schemas.openxmlformats.org/officeDocument/2006/relationships/oleObject" Target="../embeddings/oleObject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23.wmf"/><Relationship Id="rId11" Type="http://schemas.openxmlformats.org/officeDocument/2006/relationships/image" Target="../media/image124.w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22.wmf"/><Relationship Id="rId9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2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image" Target="../media/image129.png"/><Relationship Id="rId7" Type="http://schemas.openxmlformats.org/officeDocument/2006/relationships/oleObject" Target="../embeddings/oleObject9.bin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34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9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5.png"/><Relationship Id="rId9" Type="http://schemas.microsoft.com/office/2007/relationships/diagramDrawing" Target="../diagrams/drawing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raw.githubusercontent.com/lmthang/thesis/master/thesis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64281"/>
            <a:ext cx="9144000" cy="1948314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1274" y="3941609"/>
            <a:ext cx="7776927" cy="233256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080000">
              <a:lnSpc>
                <a:spcPct val="120000"/>
              </a:lnSpc>
              <a:spcAft>
                <a:spcPts val="0"/>
              </a:spcAft>
            </a:pPr>
            <a:r>
              <a:rPr lang="zh-CN" altLang="en-US" sz="32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刘均（</a:t>
            </a:r>
            <a:r>
              <a:rPr lang="en-US" altLang="zh-CN" sz="32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liukeen@xjtu.edu.cn</a:t>
            </a:r>
            <a:r>
              <a:rPr lang="zh-CN" altLang="en-US" sz="32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）</a:t>
            </a:r>
            <a:endParaRPr lang="en-US" altLang="zh-CN" sz="3200" b="1" kern="100" dirty="0">
              <a:solidFill>
                <a:srgbClr val="1557AE"/>
              </a:solidFill>
              <a:latin typeface="+mj-lt"/>
              <a:ea typeface="楷体" pitchFamily="49" charset="-122"/>
              <a:cs typeface="Times New Roman" panose="02020603050405020304" pitchFamily="18" charset="0"/>
            </a:endParaRPr>
          </a:p>
          <a:p>
            <a:pPr indent="1080000">
              <a:lnSpc>
                <a:spcPct val="120000"/>
              </a:lnSpc>
              <a:spcAft>
                <a:spcPts val="0"/>
              </a:spcAft>
            </a:pPr>
            <a:r>
              <a:rPr lang="zh-CN" altLang="en-US" sz="32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马杰（</a:t>
            </a:r>
            <a:r>
              <a:rPr lang="en-US" altLang="zh-CN" sz="32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jiema@xjtu.edu.cn</a:t>
            </a:r>
            <a:r>
              <a:rPr lang="zh-CN" altLang="en-US" sz="3200" b="1" kern="100" dirty="0">
                <a:solidFill>
                  <a:srgbClr val="1557AE"/>
                </a:solidFill>
                <a:latin typeface="+mj-lt"/>
                <a:ea typeface="楷体" pitchFamily="49" charset="-122"/>
                <a:cs typeface="Times New Roman" panose="02020603050405020304" pitchFamily="18" charset="0"/>
              </a:rPr>
              <a:t>）</a:t>
            </a:r>
            <a:endParaRPr lang="en-US" altLang="zh-CN" sz="3200" b="1" kern="100" dirty="0">
              <a:solidFill>
                <a:srgbClr val="1557AE"/>
              </a:solidFill>
              <a:latin typeface="+mj-lt"/>
              <a:ea typeface="楷体" pitchFamily="49" charset="-122"/>
              <a:cs typeface="Times New Roman" panose="02020603050405020304" pitchFamily="18" charset="0"/>
            </a:endParaRPr>
          </a:p>
          <a:p>
            <a:pPr indent="127000" algn="ctr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</a:pPr>
            <a:r>
              <a:rPr lang="zh-CN" altLang="en-US" sz="2400" b="1" kern="100" dirty="0">
                <a:solidFill>
                  <a:srgbClr val="1557A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/>
              </a:rPr>
              <a:t>陕西省大数据知识工程重点实验室</a:t>
            </a:r>
          </a:p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zh-CN" altLang="en-US" sz="2400" b="1" kern="100" dirty="0">
                <a:solidFill>
                  <a:srgbClr val="1557A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/>
              </a:rPr>
              <a:t>智能网络与网络安全教育部重点实验室　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22" y="0"/>
            <a:ext cx="3088800" cy="10850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38100" y="1689046"/>
            <a:ext cx="9144000" cy="17235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zh-CN" altLang="en-US" sz="4000" b="1" kern="1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  <a:sym typeface="+mn-lt"/>
              </a:rPr>
              <a:t>自然语言理解与机器翻译</a:t>
            </a:r>
          </a:p>
          <a:p>
            <a:pPr indent="127000" algn="ctr">
              <a:lnSpc>
                <a:spcPct val="120000"/>
              </a:lnSpc>
              <a:spcBef>
                <a:spcPts val="1200"/>
              </a:spcBef>
            </a:pPr>
            <a:r>
              <a:rPr lang="zh-CN" altLang="en-US" sz="4000" b="1" kern="1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第三章：语言模型 </a:t>
            </a:r>
            <a:r>
              <a:rPr lang="en-US" altLang="zh-CN" sz="4000" b="1" kern="1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- </a:t>
            </a:r>
            <a:r>
              <a:rPr lang="zh-CN" altLang="en-US" sz="3200" b="1" kern="1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  <a:cs typeface="Times New Roman" panose="02020603050405020304" pitchFamily="18" charset="0"/>
              </a:rPr>
              <a:t>神经网络机器翻译</a:t>
            </a:r>
          </a:p>
        </p:txBody>
      </p:sp>
    </p:spTree>
    <p:extLst>
      <p:ext uri="{BB962C8B-B14F-4D97-AF65-F5344CB8AC3E}">
        <p14:creationId xmlns:p14="http://schemas.microsoft.com/office/powerpoint/2010/main" val="339919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9827" y="3648183"/>
            <a:ext cx="833119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序列数据：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在时空上有明确次序的一组数据</a:t>
            </a:r>
            <a:endParaRPr lang="en-US" altLang="zh-CN" sz="24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–"/>
            </a:pPr>
            <a:r>
              <a:rPr lang="zh-CN" altLang="en-US" sz="20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音频数据、视频帧数据、基因序列、股票走势</a:t>
            </a:r>
            <a:r>
              <a:rPr lang="en-US" altLang="zh-CN" sz="20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…</a:t>
            </a:r>
          </a:p>
          <a:p>
            <a:pPr marL="742950" lvl="1" indent="-285750">
              <a:buFontTx/>
              <a:buChar char="–"/>
            </a:pPr>
            <a:r>
              <a:rPr lang="en-US" altLang="zh-CN" sz="20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NLU</a:t>
            </a:r>
            <a:r>
              <a:rPr lang="zh-CN" altLang="en-US" sz="20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中具有多种类型的序列数据，篇章中句子、句子中的词，词中的字符</a:t>
            </a:r>
            <a:r>
              <a:rPr lang="en-US" altLang="zh-CN" sz="20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…</a:t>
            </a:r>
            <a:endParaRPr lang="zh-CN" altLang="zh-CN" sz="2000" b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822" y="1721945"/>
            <a:ext cx="46377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1200"/>
              </a:spcBef>
              <a:buFontTx/>
              <a:buChar char="–"/>
            </a:pP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所有的输入之间都是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相互独立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的，不具有记忆功能</a:t>
            </a:r>
            <a:endParaRPr lang="en-US" altLang="zh-CN" sz="20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1200"/>
              </a:spcBef>
              <a:buFontTx/>
              <a:buChar char="–"/>
            </a:pP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所有输入的长度都是固定的</a:t>
            </a:r>
            <a:endParaRPr lang="en-US" altLang="zh-CN" sz="20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1200"/>
              </a:spcBef>
              <a:buFontTx/>
              <a:buChar char="–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不适合序列数据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55789" y="2996140"/>
            <a:ext cx="393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</a:rPr>
              <a:t>http://androidkt.com/wp-content/uploads/2017/07/neural-network.gif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439827" y="1181432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传统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ANN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的局限性</a:t>
            </a:r>
            <a:endParaRPr lang="en-US" altLang="zh-CN" sz="24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endParaRPr lang="zh-CN" altLang="zh-CN" sz="2400" b="0" dirty="0">
              <a:solidFill>
                <a:srgbClr val="1557AE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081" y="5686046"/>
            <a:ext cx="3654412" cy="84190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/>
          <a:srcRect r="49925" b="53283"/>
          <a:stretch/>
        </p:blipFill>
        <p:spPr>
          <a:xfrm>
            <a:off x="1265438" y="5379296"/>
            <a:ext cx="2549864" cy="114865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55" y="858715"/>
            <a:ext cx="3919384" cy="222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3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9" name="矩形 8"/>
          <p:cNvSpPr/>
          <p:nvPr/>
        </p:nvSpPr>
        <p:spPr>
          <a:xfrm>
            <a:off x="171017" y="1499799"/>
            <a:ext cx="8845377" cy="2162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spcBef>
                <a:spcPts val="300"/>
              </a:spcBef>
              <a:buFontTx/>
              <a:buChar char="–"/>
            </a:pP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具有反馈回路的一类神经网络，能够利用内部状态（记忆）处理序列数据</a:t>
            </a:r>
            <a:endParaRPr lang="en-US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Tx/>
              <a:buChar char="–"/>
            </a:pPr>
            <a:r>
              <a:rPr lang="en-US" altLang="zh-CN" sz="220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Hopfiled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于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1982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年提出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Hopfield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网络；</a:t>
            </a:r>
            <a:r>
              <a:rPr lang="de-DE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Hochreiter</a:t>
            </a:r>
            <a:r>
              <a:rPr lang="zh-CN" altLang="de-DE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和</a:t>
            </a:r>
            <a:r>
              <a:rPr lang="de-DE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Schmidhuber 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1997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年提出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LSTM(Long Short Term Memory) 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； </a:t>
            </a:r>
            <a:r>
              <a:rPr lang="en-US" altLang="zh-CN" sz="220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Mikolov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等于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2010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语言模型，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2012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20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Sundermeyer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等提出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版本语言模型</a:t>
            </a:r>
            <a:endParaRPr lang="en-US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循环神经网络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(RNN, Recurrent Neural Networks)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1016" y="5846241"/>
            <a:ext cx="88453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100" dirty="0"/>
              <a:t>John J. </a:t>
            </a:r>
            <a:r>
              <a:rPr lang="en-US" altLang="zh-CN" sz="1100" dirty="0" err="1"/>
              <a:t>Hopfeld</a:t>
            </a:r>
            <a:r>
              <a:rPr lang="en-US" altLang="zh-CN" sz="1100" dirty="0"/>
              <a:t>. Neural networks and physical systems with emergent collective computational abilities.1982, 79(8):2554-2558, 1982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100" dirty="0"/>
              <a:t>Sepp Hochreiter; Jürgen </a:t>
            </a:r>
            <a:r>
              <a:rPr lang="en-US" altLang="zh-CN" sz="1100" dirty="0" err="1"/>
              <a:t>Schmidhuber</a:t>
            </a:r>
            <a:r>
              <a:rPr lang="en-US" altLang="zh-CN" sz="1100" dirty="0"/>
              <a:t> (1997). Long short-term memory. Neural Computation.1997, 9 (8): 1735–1780.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100" dirty="0" err="1"/>
              <a:t>Mikolov</a:t>
            </a:r>
            <a:r>
              <a:rPr lang="en-US" altLang="zh-CN" sz="1100" dirty="0"/>
              <a:t>, Tomas, et al. Recurrent neural network based language model.  INTERSPEECH 2010:1045-1048. 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100" dirty="0" err="1"/>
              <a:t>Sundermeyer</a:t>
            </a:r>
            <a:r>
              <a:rPr lang="en-US" altLang="zh-CN" sz="1100" dirty="0"/>
              <a:t> M, </a:t>
            </a:r>
            <a:r>
              <a:rPr lang="en-US" altLang="zh-CN" sz="1100" dirty="0" err="1"/>
              <a:t>Schluter</a:t>
            </a:r>
            <a:r>
              <a:rPr lang="en-US" altLang="zh-CN" sz="1100" dirty="0"/>
              <a:t> R, Ney H (2012) LSTM Neural Networks for Language Modeling, </a:t>
            </a:r>
            <a:r>
              <a:rPr lang="en-US" altLang="zh-CN" sz="1100" dirty="0" err="1"/>
              <a:t>Interspeech</a:t>
            </a:r>
            <a:r>
              <a:rPr lang="en-US" altLang="zh-CN" sz="1100" dirty="0"/>
              <a:t>, 2012</a:t>
            </a:r>
            <a:r>
              <a:rPr lang="zh-CN" altLang="en-US" sz="1100" dirty="0"/>
              <a:t>：</a:t>
            </a:r>
            <a:r>
              <a:rPr lang="en-US" altLang="zh-CN" sz="1100" dirty="0"/>
              <a:t>601–608</a:t>
            </a:r>
            <a:endParaRPr lang="zh-CN" altLang="en-US" sz="1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33746"/>
          <a:stretch/>
        </p:blipFill>
        <p:spPr>
          <a:xfrm>
            <a:off x="5250426" y="3620366"/>
            <a:ext cx="3765967" cy="22096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1016" y="3678110"/>
            <a:ext cx="5079410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spcBef>
                <a:spcPts val="300"/>
              </a:spcBef>
              <a:buFontTx/>
              <a:buChar char="–"/>
            </a:pP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在语音识别、手写体识别、翻译、图像描述（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Image Captioning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）等领域取得很好的效果</a:t>
            </a:r>
            <a:endParaRPr lang="en-US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25" y="855383"/>
            <a:ext cx="8213498" cy="521043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6384011"/>
            <a:ext cx="758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from Abigail See’s PPT (https://web.stanford.edu/class/archive/cs/cs224n/cs224n.1184/lectures/lecture8.pdf)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1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2" y="925156"/>
            <a:ext cx="8100541" cy="539614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6384011"/>
            <a:ext cx="758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from Abigail See’s PPT (https://web.stanford.edu/class/archive/cs/cs224n/cs224n.1184/lectures/lecture8.pdf)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1026" name="Picture 2" descr="https://n.sinaimg.cn/spider2021224/658/w875h583/20210224/0b99-kkmphps7571844.png">
            <a:extLst>
              <a:ext uri="{FF2B5EF4-FFF2-40B4-BE49-F238E27FC236}">
                <a16:creationId xmlns:a16="http://schemas.microsoft.com/office/drawing/2014/main" id="{CB9C8098-157A-4CC4-BA8B-E55C0F7DB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72" y="2133600"/>
            <a:ext cx="4196317" cy="279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0.gstatic.com/images?q=tbn%3AANd9GcSenBHOyWGmTcj6EbuGAHA0LAMyJFSsAWdQzA&amp;usqp=CAU">
            <a:extLst>
              <a:ext uri="{FF2B5EF4-FFF2-40B4-BE49-F238E27FC236}">
                <a16:creationId xmlns:a16="http://schemas.microsoft.com/office/drawing/2014/main" id="{843284FA-2F14-4C3C-A1AE-2BF7C475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11" y="2725610"/>
            <a:ext cx="25812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4B45698-CC86-4CC0-840E-BC9CE12391DB}"/>
              </a:ext>
            </a:extLst>
          </p:cNvPr>
          <p:cNvSpPr txBox="1">
            <a:spLocks/>
          </p:cNvSpPr>
          <p:nvPr/>
        </p:nvSpPr>
        <p:spPr bwMode="auto">
          <a:xfrm>
            <a:off x="406403" y="5167006"/>
            <a:ext cx="8737597" cy="143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特点：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① 输出范围受限，并做了归一化；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② 易导致梯度消失，不易于更新权重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；③ 执行指数运算，计算较慢。</a:t>
            </a:r>
            <a:endParaRPr lang="en-US" altLang="zh-CN" sz="24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466FD78-B500-4794-B3FC-81DB7703C281}"/>
              </a:ext>
            </a:extLst>
          </p:cNvPr>
          <p:cNvSpPr txBox="1">
            <a:spLocks/>
          </p:cNvSpPr>
          <p:nvPr/>
        </p:nvSpPr>
        <p:spPr bwMode="auto">
          <a:xfrm>
            <a:off x="0" y="1031263"/>
            <a:ext cx="8737597" cy="110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激活函数：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ANN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关键组成部分，使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ANN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能学习输入和响应变量间非线性的映射关系。</a:t>
            </a:r>
            <a:endParaRPr lang="en-US" altLang="zh-CN" sz="28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D99CD78-3E4F-4EBB-ADFD-3224DA248784}"/>
              </a:ext>
            </a:extLst>
          </p:cNvPr>
          <p:cNvSpPr txBox="1">
            <a:spLocks/>
          </p:cNvSpPr>
          <p:nvPr/>
        </p:nvSpPr>
        <p:spPr bwMode="auto">
          <a:xfrm>
            <a:off x="708859" y="2093064"/>
            <a:ext cx="8737597" cy="61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265193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466FD78-B500-4794-B3FC-81DB7703C281}"/>
              </a:ext>
            </a:extLst>
          </p:cNvPr>
          <p:cNvSpPr txBox="1">
            <a:spLocks/>
          </p:cNvSpPr>
          <p:nvPr/>
        </p:nvSpPr>
        <p:spPr bwMode="auto">
          <a:xfrm>
            <a:off x="72365" y="865726"/>
            <a:ext cx="8737597" cy="61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Sigmoid +</a:t>
            </a:r>
            <a:r>
              <a:rPr lang="en-US" altLang="zh-CN" b="0" dirty="0"/>
              <a:t> 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Quadratic cost function (MSE)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BC3FCC-544C-401D-BB80-BD84075F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7" y="2520069"/>
            <a:ext cx="3026874" cy="15424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E27258C-993D-4A7B-8E0E-402636A1A848}"/>
              </a:ext>
            </a:extLst>
          </p:cNvPr>
          <p:cNvSpPr/>
          <p:nvPr/>
        </p:nvSpPr>
        <p:spPr>
          <a:xfrm>
            <a:off x="2570277" y="1829776"/>
            <a:ext cx="595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，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9364DE-041F-4B9B-BCC1-1E1038AD854C}"/>
              </a:ext>
            </a:extLst>
          </p:cNvPr>
          <p:cNvSpPr/>
          <p:nvPr/>
        </p:nvSpPr>
        <p:spPr>
          <a:xfrm>
            <a:off x="4116995" y="1829776"/>
            <a:ext cx="595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 ，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4F702B-8FCF-4C92-AFF7-2B8E41BF0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937" y="1844516"/>
            <a:ext cx="1735234" cy="3925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9B8BE4-549C-4CB2-BEFD-133CA683E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440" y="1828354"/>
            <a:ext cx="1489648" cy="4623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60CC84-1CA9-46DE-80E4-97BA1F74F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35" y="1526395"/>
            <a:ext cx="2291486" cy="102883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8320940-F764-47B6-9279-CE747AFEBD92}"/>
              </a:ext>
            </a:extLst>
          </p:cNvPr>
          <p:cNvSpPr/>
          <p:nvPr/>
        </p:nvSpPr>
        <p:spPr>
          <a:xfrm>
            <a:off x="734946" y="4335089"/>
            <a:ext cx="4116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当         接近</a:t>
            </a:r>
            <a:r>
              <a:rPr lang="en-US" altLang="zh-CN" sz="2400" kern="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时，会怎样？</a:t>
            </a:r>
            <a:endParaRPr lang="zh-CN" altLang="en-US" sz="2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80A266B-10A0-4F9B-BBB3-7EB152C07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83"/>
          <a:stretch/>
        </p:blipFill>
        <p:spPr>
          <a:xfrm>
            <a:off x="1134025" y="4399893"/>
            <a:ext cx="667506" cy="390003"/>
          </a:xfrm>
          <a:prstGeom prst="rect">
            <a:avLst/>
          </a:prstGeom>
        </p:spPr>
      </p:pic>
      <p:pic>
        <p:nvPicPr>
          <p:cNvPr id="22" name="Picture 2" descr="https://n.sinaimg.cn/spider2021224/658/w875h583/20210224/0b99-kkmphps7571844.png">
            <a:extLst>
              <a:ext uri="{FF2B5EF4-FFF2-40B4-BE49-F238E27FC236}">
                <a16:creationId xmlns:a16="http://schemas.microsoft.com/office/drawing/2014/main" id="{1AA54881-B9AD-4B66-84B1-65F82C99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251" y="2247479"/>
            <a:ext cx="3610303" cy="240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30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8D8F58C-0113-4209-89FD-CA98CA36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76" y="2216500"/>
            <a:ext cx="4449459" cy="13913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DE2F13A-6CCC-4B6F-A1DF-2B27B18EF260}"/>
              </a:ext>
            </a:extLst>
          </p:cNvPr>
          <p:cNvSpPr/>
          <p:nvPr/>
        </p:nvSpPr>
        <p:spPr>
          <a:xfrm>
            <a:off x="2383110" y="6207695"/>
            <a:ext cx="4665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Sigmoid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应该选择哪个损失函数？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CA3F981C-E77D-4D9B-B8D0-8C07B3ACACF5}"/>
              </a:ext>
            </a:extLst>
          </p:cNvPr>
          <p:cNvSpPr txBox="1">
            <a:spLocks/>
          </p:cNvSpPr>
          <p:nvPr/>
        </p:nvSpPr>
        <p:spPr bwMode="auto">
          <a:xfrm>
            <a:off x="74584" y="915368"/>
            <a:ext cx="8737597" cy="61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Sigmoid +</a:t>
            </a:r>
            <a:r>
              <a:rPr lang="en-US" altLang="zh-CN" b="0" dirty="0"/>
              <a:t> 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Cross-entropy cost function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7A714C4-0C6E-4D1B-A1DD-0DB713DDB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41" y="1530923"/>
            <a:ext cx="4449460" cy="7358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27470CB-1EE6-4039-A1FB-0CAE8AFEA4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4"/>
          <a:stretch/>
        </p:blipFill>
        <p:spPr>
          <a:xfrm>
            <a:off x="1135116" y="3596418"/>
            <a:ext cx="3090042" cy="6385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4CEA993-2094-4C92-9280-41E8E16BE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51" y="4234937"/>
            <a:ext cx="1872320" cy="65281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265868D-BE6C-42DE-8F1C-47A9ED5C2B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67"/>
          <a:stretch/>
        </p:blipFill>
        <p:spPr>
          <a:xfrm>
            <a:off x="4794135" y="4182234"/>
            <a:ext cx="2758536" cy="419107"/>
          </a:xfrm>
          <a:prstGeom prst="rect">
            <a:avLst/>
          </a:prstGeom>
        </p:spPr>
      </p:pic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C2E51EF-BB42-403D-B4D2-C221A8D791A4}"/>
              </a:ext>
            </a:extLst>
          </p:cNvPr>
          <p:cNvSpPr/>
          <p:nvPr/>
        </p:nvSpPr>
        <p:spPr bwMode="auto">
          <a:xfrm>
            <a:off x="2025869" y="3570890"/>
            <a:ext cx="1355834" cy="733096"/>
          </a:xfrm>
          <a:custGeom>
            <a:avLst/>
            <a:gdLst>
              <a:gd name="connsiteX0" fmla="*/ 559676 w 1355834"/>
              <a:gd name="connsiteY0" fmla="*/ 291662 h 733096"/>
              <a:gd name="connsiteX1" fmla="*/ 551793 w 1355834"/>
              <a:gd name="connsiteY1" fmla="*/ 252248 h 733096"/>
              <a:gd name="connsiteX2" fmla="*/ 543910 w 1355834"/>
              <a:gd name="connsiteY2" fmla="*/ 228600 h 733096"/>
              <a:gd name="connsiteX3" fmla="*/ 536028 w 1355834"/>
              <a:gd name="connsiteY3" fmla="*/ 70944 h 733096"/>
              <a:gd name="connsiteX4" fmla="*/ 520262 w 1355834"/>
              <a:gd name="connsiteY4" fmla="*/ 47296 h 733096"/>
              <a:gd name="connsiteX5" fmla="*/ 465083 w 1355834"/>
              <a:gd name="connsiteY5" fmla="*/ 31531 h 733096"/>
              <a:gd name="connsiteX6" fmla="*/ 417786 w 1355834"/>
              <a:gd name="connsiteY6" fmla="*/ 15765 h 733096"/>
              <a:gd name="connsiteX7" fmla="*/ 362607 w 1355834"/>
              <a:gd name="connsiteY7" fmla="*/ 0 h 733096"/>
              <a:gd name="connsiteX8" fmla="*/ 331076 w 1355834"/>
              <a:gd name="connsiteY8" fmla="*/ 15765 h 733096"/>
              <a:gd name="connsiteX9" fmla="*/ 275897 w 1355834"/>
              <a:gd name="connsiteY9" fmla="*/ 47296 h 733096"/>
              <a:gd name="connsiteX10" fmla="*/ 212834 w 1355834"/>
              <a:gd name="connsiteY10" fmla="*/ 70944 h 733096"/>
              <a:gd name="connsiteX11" fmla="*/ 165538 w 1355834"/>
              <a:gd name="connsiteY11" fmla="*/ 102476 h 733096"/>
              <a:gd name="connsiteX12" fmla="*/ 110359 w 1355834"/>
              <a:gd name="connsiteY12" fmla="*/ 165538 h 733096"/>
              <a:gd name="connsiteX13" fmla="*/ 70945 w 1355834"/>
              <a:gd name="connsiteY13" fmla="*/ 212834 h 733096"/>
              <a:gd name="connsiteX14" fmla="*/ 31531 w 1355834"/>
              <a:gd name="connsiteY14" fmla="*/ 260131 h 733096"/>
              <a:gd name="connsiteX15" fmla="*/ 7883 w 1355834"/>
              <a:gd name="connsiteY15" fmla="*/ 307427 h 733096"/>
              <a:gd name="connsiteX16" fmla="*/ 0 w 1355834"/>
              <a:gd name="connsiteY16" fmla="*/ 331076 h 733096"/>
              <a:gd name="connsiteX17" fmla="*/ 7883 w 1355834"/>
              <a:gd name="connsiteY17" fmla="*/ 504496 h 733096"/>
              <a:gd name="connsiteX18" fmla="*/ 31531 w 1355834"/>
              <a:gd name="connsiteY18" fmla="*/ 583324 h 733096"/>
              <a:gd name="connsiteX19" fmla="*/ 78828 w 1355834"/>
              <a:gd name="connsiteY19" fmla="*/ 630620 h 733096"/>
              <a:gd name="connsiteX20" fmla="*/ 126124 w 1355834"/>
              <a:gd name="connsiteY20" fmla="*/ 654269 h 733096"/>
              <a:gd name="connsiteX21" fmla="*/ 181303 w 1355834"/>
              <a:gd name="connsiteY21" fmla="*/ 693682 h 733096"/>
              <a:gd name="connsiteX22" fmla="*/ 252248 w 1355834"/>
              <a:gd name="connsiteY22" fmla="*/ 709448 h 733096"/>
              <a:gd name="connsiteX23" fmla="*/ 386255 w 1355834"/>
              <a:gd name="connsiteY23" fmla="*/ 733096 h 733096"/>
              <a:gd name="connsiteX24" fmla="*/ 662152 w 1355834"/>
              <a:gd name="connsiteY24" fmla="*/ 725213 h 733096"/>
              <a:gd name="connsiteX25" fmla="*/ 748862 w 1355834"/>
              <a:gd name="connsiteY25" fmla="*/ 709448 h 733096"/>
              <a:gd name="connsiteX26" fmla="*/ 835572 w 1355834"/>
              <a:gd name="connsiteY26" fmla="*/ 685800 h 733096"/>
              <a:gd name="connsiteX27" fmla="*/ 922283 w 1355834"/>
              <a:gd name="connsiteY27" fmla="*/ 677917 h 733096"/>
              <a:gd name="connsiteX28" fmla="*/ 1016876 w 1355834"/>
              <a:gd name="connsiteY28" fmla="*/ 662151 h 733096"/>
              <a:gd name="connsiteX29" fmla="*/ 1056290 w 1355834"/>
              <a:gd name="connsiteY29" fmla="*/ 654269 h 733096"/>
              <a:gd name="connsiteX30" fmla="*/ 1135117 w 1355834"/>
              <a:gd name="connsiteY30" fmla="*/ 646386 h 733096"/>
              <a:gd name="connsiteX31" fmla="*/ 1166648 w 1355834"/>
              <a:gd name="connsiteY31" fmla="*/ 638503 h 733096"/>
              <a:gd name="connsiteX32" fmla="*/ 1300655 w 1355834"/>
              <a:gd name="connsiteY32" fmla="*/ 622738 h 733096"/>
              <a:gd name="connsiteX33" fmla="*/ 1340069 w 1355834"/>
              <a:gd name="connsiteY33" fmla="*/ 614855 h 733096"/>
              <a:gd name="connsiteX34" fmla="*/ 1347952 w 1355834"/>
              <a:gd name="connsiteY34" fmla="*/ 591207 h 733096"/>
              <a:gd name="connsiteX35" fmla="*/ 1355834 w 1355834"/>
              <a:gd name="connsiteY35" fmla="*/ 559676 h 733096"/>
              <a:gd name="connsiteX36" fmla="*/ 1347952 w 1355834"/>
              <a:gd name="connsiteY36" fmla="*/ 488731 h 733096"/>
              <a:gd name="connsiteX37" fmla="*/ 1332186 w 1355834"/>
              <a:gd name="connsiteY37" fmla="*/ 465082 h 733096"/>
              <a:gd name="connsiteX38" fmla="*/ 1237593 w 1355834"/>
              <a:gd name="connsiteY38" fmla="*/ 417786 h 733096"/>
              <a:gd name="connsiteX39" fmla="*/ 1166648 w 1355834"/>
              <a:gd name="connsiteY39" fmla="*/ 386255 h 733096"/>
              <a:gd name="connsiteX40" fmla="*/ 1143000 w 1355834"/>
              <a:gd name="connsiteY40" fmla="*/ 378372 h 733096"/>
              <a:gd name="connsiteX41" fmla="*/ 1119352 w 1355834"/>
              <a:gd name="connsiteY41" fmla="*/ 370489 h 733096"/>
              <a:gd name="connsiteX42" fmla="*/ 1048407 w 1355834"/>
              <a:gd name="connsiteY42" fmla="*/ 362607 h 733096"/>
              <a:gd name="connsiteX43" fmla="*/ 827690 w 1355834"/>
              <a:gd name="connsiteY43" fmla="*/ 370489 h 733096"/>
              <a:gd name="connsiteX44" fmla="*/ 748862 w 1355834"/>
              <a:gd name="connsiteY44" fmla="*/ 394138 h 733096"/>
              <a:gd name="connsiteX45" fmla="*/ 693683 w 1355834"/>
              <a:gd name="connsiteY45" fmla="*/ 402020 h 733096"/>
              <a:gd name="connsiteX46" fmla="*/ 630621 w 1355834"/>
              <a:gd name="connsiteY46" fmla="*/ 378372 h 733096"/>
              <a:gd name="connsiteX47" fmla="*/ 622738 w 1355834"/>
              <a:gd name="connsiteY47" fmla="*/ 354724 h 733096"/>
              <a:gd name="connsiteX48" fmla="*/ 606972 w 1355834"/>
              <a:gd name="connsiteY48" fmla="*/ 331076 h 733096"/>
              <a:gd name="connsiteX49" fmla="*/ 559676 w 1355834"/>
              <a:gd name="connsiteY49" fmla="*/ 291662 h 73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355834" h="733096">
                <a:moveTo>
                  <a:pt x="559676" y="291662"/>
                </a:moveTo>
                <a:cubicBezTo>
                  <a:pt x="550479" y="278524"/>
                  <a:pt x="555043" y="265246"/>
                  <a:pt x="551793" y="252248"/>
                </a:cubicBezTo>
                <a:cubicBezTo>
                  <a:pt x="549778" y="244187"/>
                  <a:pt x="544630" y="236878"/>
                  <a:pt x="543910" y="228600"/>
                </a:cubicBezTo>
                <a:cubicBezTo>
                  <a:pt x="539352" y="176180"/>
                  <a:pt x="542833" y="123120"/>
                  <a:pt x="536028" y="70944"/>
                </a:cubicBezTo>
                <a:cubicBezTo>
                  <a:pt x="534803" y="61550"/>
                  <a:pt x="527660" y="53214"/>
                  <a:pt x="520262" y="47296"/>
                </a:cubicBezTo>
                <a:cubicBezTo>
                  <a:pt x="514961" y="43055"/>
                  <a:pt x="467353" y="32212"/>
                  <a:pt x="465083" y="31531"/>
                </a:cubicBezTo>
                <a:cubicBezTo>
                  <a:pt x="449165" y="26756"/>
                  <a:pt x="433908" y="19796"/>
                  <a:pt x="417786" y="15765"/>
                </a:cubicBezTo>
                <a:cubicBezTo>
                  <a:pt x="378194" y="5867"/>
                  <a:pt x="396533" y="11308"/>
                  <a:pt x="362607" y="0"/>
                </a:cubicBezTo>
                <a:cubicBezTo>
                  <a:pt x="352097" y="5255"/>
                  <a:pt x="341392" y="10138"/>
                  <a:pt x="331076" y="15765"/>
                </a:cubicBezTo>
                <a:cubicBezTo>
                  <a:pt x="312478" y="25909"/>
                  <a:pt x="294845" y="37822"/>
                  <a:pt x="275897" y="47296"/>
                </a:cubicBezTo>
                <a:cubicBezTo>
                  <a:pt x="257036" y="56727"/>
                  <a:pt x="233307" y="64120"/>
                  <a:pt x="212834" y="70944"/>
                </a:cubicBezTo>
                <a:cubicBezTo>
                  <a:pt x="197069" y="81455"/>
                  <a:pt x="176048" y="86711"/>
                  <a:pt x="165538" y="102476"/>
                </a:cubicBezTo>
                <a:cubicBezTo>
                  <a:pt x="128752" y="157655"/>
                  <a:pt x="149772" y="139261"/>
                  <a:pt x="110359" y="165538"/>
                </a:cubicBezTo>
                <a:cubicBezTo>
                  <a:pt x="71215" y="224252"/>
                  <a:pt x="121524" y="152140"/>
                  <a:pt x="70945" y="212834"/>
                </a:cubicBezTo>
                <a:cubicBezTo>
                  <a:pt x="16064" y="278690"/>
                  <a:pt x="100628" y="191032"/>
                  <a:pt x="31531" y="260131"/>
                </a:cubicBezTo>
                <a:cubicBezTo>
                  <a:pt x="11716" y="319575"/>
                  <a:pt x="38446" y="246300"/>
                  <a:pt x="7883" y="307427"/>
                </a:cubicBezTo>
                <a:cubicBezTo>
                  <a:pt x="4167" y="314859"/>
                  <a:pt x="2628" y="323193"/>
                  <a:pt x="0" y="331076"/>
                </a:cubicBezTo>
                <a:cubicBezTo>
                  <a:pt x="2628" y="388883"/>
                  <a:pt x="3445" y="446800"/>
                  <a:pt x="7883" y="504496"/>
                </a:cubicBezTo>
                <a:cubicBezTo>
                  <a:pt x="8776" y="516108"/>
                  <a:pt x="29242" y="581035"/>
                  <a:pt x="31531" y="583324"/>
                </a:cubicBezTo>
                <a:cubicBezTo>
                  <a:pt x="47297" y="599089"/>
                  <a:pt x="57676" y="623569"/>
                  <a:pt x="78828" y="630620"/>
                </a:cubicBezTo>
                <a:cubicBezTo>
                  <a:pt x="108115" y="640383"/>
                  <a:pt x="99381" y="635167"/>
                  <a:pt x="126124" y="654269"/>
                </a:cubicBezTo>
                <a:cubicBezTo>
                  <a:pt x="130162" y="657154"/>
                  <a:pt x="172014" y="689701"/>
                  <a:pt x="181303" y="693682"/>
                </a:cubicBezTo>
                <a:cubicBezTo>
                  <a:pt x="191927" y="698235"/>
                  <a:pt x="244141" y="707577"/>
                  <a:pt x="252248" y="709448"/>
                </a:cubicBezTo>
                <a:cubicBezTo>
                  <a:pt x="352235" y="732522"/>
                  <a:pt x="278575" y="721131"/>
                  <a:pt x="386255" y="733096"/>
                </a:cubicBezTo>
                <a:cubicBezTo>
                  <a:pt x="478221" y="730468"/>
                  <a:pt x="570344" y="731200"/>
                  <a:pt x="662152" y="725213"/>
                </a:cubicBezTo>
                <a:cubicBezTo>
                  <a:pt x="691467" y="723301"/>
                  <a:pt x="720266" y="716177"/>
                  <a:pt x="748862" y="709448"/>
                </a:cubicBezTo>
                <a:cubicBezTo>
                  <a:pt x="815231" y="693832"/>
                  <a:pt x="774734" y="693405"/>
                  <a:pt x="835572" y="685800"/>
                </a:cubicBezTo>
                <a:cubicBezTo>
                  <a:pt x="864371" y="682200"/>
                  <a:pt x="893504" y="681671"/>
                  <a:pt x="922283" y="677917"/>
                </a:cubicBezTo>
                <a:cubicBezTo>
                  <a:pt x="953980" y="673782"/>
                  <a:pt x="985531" y="668419"/>
                  <a:pt x="1016876" y="662151"/>
                </a:cubicBezTo>
                <a:cubicBezTo>
                  <a:pt x="1030014" y="659524"/>
                  <a:pt x="1043009" y="656040"/>
                  <a:pt x="1056290" y="654269"/>
                </a:cubicBezTo>
                <a:cubicBezTo>
                  <a:pt x="1082465" y="650779"/>
                  <a:pt x="1108841" y="649014"/>
                  <a:pt x="1135117" y="646386"/>
                </a:cubicBezTo>
                <a:cubicBezTo>
                  <a:pt x="1145627" y="643758"/>
                  <a:pt x="1155989" y="640441"/>
                  <a:pt x="1166648" y="638503"/>
                </a:cubicBezTo>
                <a:cubicBezTo>
                  <a:pt x="1209249" y="630757"/>
                  <a:pt x="1258370" y="626966"/>
                  <a:pt x="1300655" y="622738"/>
                </a:cubicBezTo>
                <a:cubicBezTo>
                  <a:pt x="1313793" y="620110"/>
                  <a:pt x="1328921" y="622287"/>
                  <a:pt x="1340069" y="614855"/>
                </a:cubicBezTo>
                <a:cubicBezTo>
                  <a:pt x="1346983" y="610246"/>
                  <a:pt x="1345669" y="599196"/>
                  <a:pt x="1347952" y="591207"/>
                </a:cubicBezTo>
                <a:cubicBezTo>
                  <a:pt x="1350928" y="580790"/>
                  <a:pt x="1353207" y="570186"/>
                  <a:pt x="1355834" y="559676"/>
                </a:cubicBezTo>
                <a:cubicBezTo>
                  <a:pt x="1353207" y="536028"/>
                  <a:pt x="1353723" y="511814"/>
                  <a:pt x="1347952" y="488731"/>
                </a:cubicBezTo>
                <a:cubicBezTo>
                  <a:pt x="1345654" y="479540"/>
                  <a:pt x="1339316" y="471321"/>
                  <a:pt x="1332186" y="465082"/>
                </a:cubicBezTo>
                <a:cubicBezTo>
                  <a:pt x="1213094" y="360875"/>
                  <a:pt x="1353708" y="495199"/>
                  <a:pt x="1237593" y="417786"/>
                </a:cubicBezTo>
                <a:cubicBezTo>
                  <a:pt x="1200117" y="392801"/>
                  <a:pt x="1222934" y="405017"/>
                  <a:pt x="1166648" y="386255"/>
                </a:cubicBezTo>
                <a:lnTo>
                  <a:pt x="1143000" y="378372"/>
                </a:lnTo>
                <a:cubicBezTo>
                  <a:pt x="1135117" y="375744"/>
                  <a:pt x="1127610" y="371406"/>
                  <a:pt x="1119352" y="370489"/>
                </a:cubicBezTo>
                <a:lnTo>
                  <a:pt x="1048407" y="362607"/>
                </a:lnTo>
                <a:cubicBezTo>
                  <a:pt x="974835" y="365234"/>
                  <a:pt x="901166" y="365897"/>
                  <a:pt x="827690" y="370489"/>
                </a:cubicBezTo>
                <a:cubicBezTo>
                  <a:pt x="802258" y="372078"/>
                  <a:pt x="772350" y="390783"/>
                  <a:pt x="748862" y="394138"/>
                </a:cubicBezTo>
                <a:lnTo>
                  <a:pt x="693683" y="402020"/>
                </a:lnTo>
                <a:cubicBezTo>
                  <a:pt x="672315" y="397747"/>
                  <a:pt x="646087" y="397705"/>
                  <a:pt x="630621" y="378372"/>
                </a:cubicBezTo>
                <a:cubicBezTo>
                  <a:pt x="625430" y="371884"/>
                  <a:pt x="626454" y="362156"/>
                  <a:pt x="622738" y="354724"/>
                </a:cubicBezTo>
                <a:cubicBezTo>
                  <a:pt x="618501" y="346250"/>
                  <a:pt x="613037" y="338354"/>
                  <a:pt x="606972" y="331076"/>
                </a:cubicBezTo>
                <a:cubicBezTo>
                  <a:pt x="599835" y="322512"/>
                  <a:pt x="568873" y="304800"/>
                  <a:pt x="559676" y="291662"/>
                </a:cubicBezTo>
                <a:close/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59FD0C4-ED33-43C3-BA14-CCE11D93F343}"/>
              </a:ext>
            </a:extLst>
          </p:cNvPr>
          <p:cNvCxnSpPr>
            <a:stCxn id="25" idx="33"/>
            <a:endCxn id="24" idx="1"/>
          </p:cNvCxnSpPr>
          <p:nvPr/>
        </p:nvCxnSpPr>
        <p:spPr bwMode="auto">
          <a:xfrm>
            <a:off x="3365938" y="4185745"/>
            <a:ext cx="1428197" cy="20604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4D7C4287-C2C3-4A60-B376-F13F67F39A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46" y="4901535"/>
            <a:ext cx="2374980" cy="72239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1829A22C-CB6F-42E7-B699-7DB3A7F9D73F}"/>
              </a:ext>
            </a:extLst>
          </p:cNvPr>
          <p:cNvSpPr/>
          <p:nvPr/>
        </p:nvSpPr>
        <p:spPr>
          <a:xfrm>
            <a:off x="3236745" y="5102939"/>
            <a:ext cx="2596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式中没有        了！</a:t>
            </a:r>
            <a:endParaRPr lang="zh-CN" altLang="en-US" sz="24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A22A2E6-22E2-410B-B69F-A7C81BD983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533" t="64059" r="8660" b="7070"/>
          <a:stretch/>
        </p:blipFill>
        <p:spPr>
          <a:xfrm>
            <a:off x="4572000" y="5147477"/>
            <a:ext cx="556819" cy="3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1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4B45698-CC86-4CC0-840E-BC9CE12391DB}"/>
              </a:ext>
            </a:extLst>
          </p:cNvPr>
          <p:cNvSpPr txBox="1">
            <a:spLocks/>
          </p:cNvSpPr>
          <p:nvPr/>
        </p:nvSpPr>
        <p:spPr bwMode="auto">
          <a:xfrm>
            <a:off x="406403" y="5085883"/>
            <a:ext cx="8737597" cy="143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特点：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① 函数以 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0 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为中心，负输入映射为负，零输入映射为零； ② 易导致梯度消失，不易于更新权重。</a:t>
            </a:r>
            <a:endParaRPr lang="en-US" altLang="zh-CN" sz="28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n.sinaimg.cn/spider2021224/11/w443h368/20210224/6f04-kkmphps7572038.png">
            <a:extLst>
              <a:ext uri="{FF2B5EF4-FFF2-40B4-BE49-F238E27FC236}">
                <a16:creationId xmlns:a16="http://schemas.microsoft.com/office/drawing/2014/main" id="{30482B3C-2875-42D8-A795-5DA18C56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695" y="1647441"/>
            <a:ext cx="3985998" cy="331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2089B86-F4E4-41E2-BB07-94AC93C763EF}"/>
              </a:ext>
            </a:extLst>
          </p:cNvPr>
          <p:cNvSpPr/>
          <p:nvPr/>
        </p:nvSpPr>
        <p:spPr>
          <a:xfrm>
            <a:off x="5068729" y="1172197"/>
            <a:ext cx="2831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Tanh / 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双曲正切激活函数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4778A6-898C-49DE-B1C7-C69DEE614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42" y="2648197"/>
            <a:ext cx="3750414" cy="7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4B45698-CC86-4CC0-840E-BC9CE12391DB}"/>
              </a:ext>
            </a:extLst>
          </p:cNvPr>
          <p:cNvSpPr txBox="1">
            <a:spLocks/>
          </p:cNvSpPr>
          <p:nvPr/>
        </p:nvSpPr>
        <p:spPr bwMode="auto">
          <a:xfrm>
            <a:off x="285900" y="3265447"/>
            <a:ext cx="8737597" cy="143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优点：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输入为正，不存在梯度饱和问题；只存在线性关系，计算速度快。</a:t>
            </a:r>
            <a:endParaRPr lang="en-US" altLang="zh-CN" sz="24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缺点：</a:t>
            </a:r>
            <a:r>
              <a:rPr lang="en-US" altLang="zh-CN" sz="2400" b="0" dirty="0">
                <a:solidFill>
                  <a:srgbClr val="FF0000"/>
                </a:solidFill>
              </a:rPr>
              <a:t> </a:t>
            </a:r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Dead </a:t>
            </a:r>
            <a:r>
              <a:rPr lang="en-US" altLang="zh-CN" sz="2400" kern="0" dirty="0" err="1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ReLU</a:t>
            </a:r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问题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，即输入负数，则梯度将完全为零。</a:t>
            </a:r>
          </a:p>
        </p:txBody>
      </p:sp>
      <p:pic>
        <p:nvPicPr>
          <p:cNvPr id="3074" name="Picture 2" descr="https://n.sinaimg.cn/spider2021224/138/w600h338/20210224/0781-kkmphps7572767.png">
            <a:extLst>
              <a:ext uri="{FF2B5EF4-FFF2-40B4-BE49-F238E27FC236}">
                <a16:creationId xmlns:a16="http://schemas.microsoft.com/office/drawing/2014/main" id="{3A138B59-0C7F-48A7-B6A1-E2A72A7E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920" y="1337076"/>
            <a:ext cx="3423144" cy="192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E964DF-8683-4C16-B234-CE0B63A2AA56}"/>
              </a:ext>
            </a:extLst>
          </p:cNvPr>
          <p:cNvSpPr/>
          <p:nvPr/>
        </p:nvSpPr>
        <p:spPr>
          <a:xfrm>
            <a:off x="4572000" y="911037"/>
            <a:ext cx="431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ReLU</a:t>
            </a:r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(Rectified Linear Unit)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激活函数</a:t>
            </a:r>
            <a:endParaRPr lang="zh-CN" alt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A7825A2-A168-4A9C-80B8-EA3F5E127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46676"/>
            <a:ext cx="3495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D59F2C-17E3-4CFA-9C85-95CD32BB5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589" y="4784257"/>
            <a:ext cx="3423144" cy="1833469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74A0119-150A-49C2-B2D7-69545A13FEEB}"/>
              </a:ext>
            </a:extLst>
          </p:cNvPr>
          <p:cNvSpPr/>
          <p:nvPr/>
        </p:nvSpPr>
        <p:spPr>
          <a:xfrm>
            <a:off x="1085142" y="5080491"/>
            <a:ext cx="3124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解决 </a:t>
            </a:r>
            <a:r>
              <a:rPr lang="en-US" altLang="zh-CN" sz="2400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Dead </a:t>
            </a:r>
            <a:r>
              <a:rPr lang="en-US" altLang="zh-CN" sz="2400" b="1" kern="0" dirty="0" err="1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ReLU</a:t>
            </a:r>
            <a:r>
              <a:rPr lang="en-US" altLang="zh-CN" sz="2400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问题</a:t>
            </a:r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7FDFA176-B87F-4AEE-A196-08F194FC3D9C}"/>
              </a:ext>
            </a:extLst>
          </p:cNvPr>
          <p:cNvSpPr/>
          <p:nvPr/>
        </p:nvSpPr>
        <p:spPr bwMode="auto">
          <a:xfrm>
            <a:off x="2005708" y="6105943"/>
            <a:ext cx="2438400" cy="357273"/>
          </a:xfrm>
          <a:prstGeom prst="wedgeRectCallout">
            <a:avLst>
              <a:gd name="adj1" fmla="val 72597"/>
              <a:gd name="adj2" fmla="val 6304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也是要学习的参数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23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4B45698-CC86-4CC0-840E-BC9CE12391DB}"/>
              </a:ext>
            </a:extLst>
          </p:cNvPr>
          <p:cNvSpPr txBox="1">
            <a:spLocks/>
          </p:cNvSpPr>
          <p:nvPr/>
        </p:nvSpPr>
        <p:spPr bwMode="auto">
          <a:xfrm>
            <a:off x="103964" y="4661893"/>
            <a:ext cx="8737597" cy="143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用于</a:t>
            </a: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多类分类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问题。将</a:t>
            </a:r>
            <a:r>
              <a:rPr lang="en-US" altLang="zh-CN" sz="2400" i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维实数向量映射成另一个</a:t>
            </a:r>
            <a:r>
              <a:rPr lang="en-US" altLang="zh-CN" sz="2400" i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维的实数向量，每个元素介于 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(0, 1) 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且和为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100" name="Picture 4" descr="https://n.sinaimg.cn/spider2021224/259/w700h359/20210224/faef-kkmphps7573428.png">
            <a:extLst>
              <a:ext uri="{FF2B5EF4-FFF2-40B4-BE49-F238E27FC236}">
                <a16:creationId xmlns:a16="http://schemas.microsoft.com/office/drawing/2014/main" id="{1320D25A-1A4D-45E5-819C-3185F4ED4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74" y="1657342"/>
            <a:ext cx="5002477" cy="25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31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0" y="0"/>
            <a:ext cx="1080000" cy="1080000"/>
          </a:xfrm>
          <a:prstGeom prst="rtTriangle">
            <a:avLst/>
          </a:pr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直角三角形 8"/>
          <p:cNvSpPr/>
          <p:nvPr/>
        </p:nvSpPr>
        <p:spPr>
          <a:xfrm rot="16200000">
            <a:off x="8113371" y="5780691"/>
            <a:ext cx="1080000" cy="1080000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98715" y="1134682"/>
            <a:ext cx="5885613" cy="665163"/>
            <a:chOff x="3507234" y="1752600"/>
            <a:chExt cx="6363610" cy="665163"/>
          </a:xfrm>
        </p:grpSpPr>
        <p:grpSp>
          <p:nvGrpSpPr>
            <p:cNvPr id="6153" name="Group 5"/>
            <p:cNvGrpSpPr>
              <a:grpSpLocks/>
            </p:cNvGrpSpPr>
            <p:nvPr/>
          </p:nvGrpSpPr>
          <p:grpSpPr bwMode="auto">
            <a:xfrm>
              <a:off x="3507234" y="1752600"/>
              <a:ext cx="762000" cy="665163"/>
              <a:chOff x="0" y="0"/>
              <a:chExt cx="1549" cy="1351"/>
            </a:xfrm>
          </p:grpSpPr>
          <p:sp>
            <p:nvSpPr>
              <p:cNvPr id="6185" name="AutoShape 6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sp>
            <p:nvSpPr>
              <p:cNvPr id="6186" name="AutoShap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grpSp>
            <p:nvGrpSpPr>
              <p:cNvPr id="6187" name="AutoShape 8"/>
              <p:cNvGrpSpPr>
                <a:grpSpLocks/>
              </p:cNvGrpSpPr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6188" name="AutoShape 8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8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9216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 sz="2600" b="0" dirty="0">
                    <a:solidFill>
                      <a:prstClr val="white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endParaRPr>
                </a:p>
              </p:txBody>
            </p:sp>
          </p:grpSp>
        </p:grpSp>
        <p:sp>
          <p:nvSpPr>
            <p:cNvPr id="6155" name="Line 13"/>
            <p:cNvSpPr>
              <a:spLocks noChangeShapeType="1"/>
            </p:cNvSpPr>
            <p:nvPr/>
          </p:nvSpPr>
          <p:spPr bwMode="auto">
            <a:xfrm>
              <a:off x="4116834" y="2359024"/>
              <a:ext cx="5754010" cy="1738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6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6156" name="Text Box 15"/>
            <p:cNvSpPr txBox="1">
              <a:spLocks noChangeArrowheads="1"/>
            </p:cNvSpPr>
            <p:nvPr/>
          </p:nvSpPr>
          <p:spPr bwMode="auto">
            <a:xfrm>
              <a:off x="3671200" y="1825625"/>
              <a:ext cx="41977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b="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1</a:t>
              </a:r>
            </a:p>
          </p:txBody>
        </p:sp>
        <p:sp>
          <p:nvSpPr>
            <p:cNvPr id="6158" name="Text Box 17"/>
            <p:cNvSpPr txBox="1">
              <a:spLocks noChangeArrowheads="1"/>
            </p:cNvSpPr>
            <p:nvPr/>
          </p:nvSpPr>
          <p:spPr bwMode="auto">
            <a:xfrm>
              <a:off x="4231447" y="1830566"/>
              <a:ext cx="458525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3.4.1 RNN</a:t>
              </a:r>
              <a:r>
                <a:rPr lang="zh-CN" altLang="en-US" sz="2600" b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260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LSTM</a:t>
              </a:r>
              <a:r>
                <a:rPr lang="zh-CN" altLang="en-US" sz="2600" b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简介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498716" y="2048957"/>
            <a:ext cx="5885613" cy="970518"/>
            <a:chOff x="3507234" y="1752600"/>
            <a:chExt cx="6363610" cy="970518"/>
          </a:xfrm>
        </p:grpSpPr>
        <p:grpSp>
          <p:nvGrpSpPr>
            <p:cNvPr id="35" name="Group 5"/>
            <p:cNvGrpSpPr>
              <a:grpSpLocks/>
            </p:cNvGrpSpPr>
            <p:nvPr/>
          </p:nvGrpSpPr>
          <p:grpSpPr bwMode="auto">
            <a:xfrm>
              <a:off x="3507234" y="1752600"/>
              <a:ext cx="762000" cy="665163"/>
              <a:chOff x="0" y="0"/>
              <a:chExt cx="1549" cy="1351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sp>
            <p:nvSpPr>
              <p:cNvPr id="40" name="AutoShap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grpSp>
            <p:nvGrpSpPr>
              <p:cNvPr id="41" name="AutoShape 8"/>
              <p:cNvGrpSpPr>
                <a:grpSpLocks/>
              </p:cNvGrpSpPr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42" name="AutoShape 8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9216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 sz="2600" b="0" dirty="0">
                    <a:solidFill>
                      <a:prstClr val="white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endParaRPr>
                </a:p>
              </p:txBody>
            </p:sp>
          </p:grpSp>
        </p:grp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4116834" y="2359024"/>
              <a:ext cx="5754010" cy="1738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6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37" name="Text Box 15"/>
            <p:cNvSpPr txBox="1">
              <a:spLocks noChangeArrowheads="1"/>
            </p:cNvSpPr>
            <p:nvPr/>
          </p:nvSpPr>
          <p:spPr bwMode="auto">
            <a:xfrm>
              <a:off x="3664267" y="1825625"/>
              <a:ext cx="43364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b="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2</a:t>
              </a:r>
            </a:p>
          </p:txBody>
        </p:sp>
        <p:sp>
          <p:nvSpPr>
            <p:cNvPr id="38" name="Text Box 17"/>
            <p:cNvSpPr txBox="1">
              <a:spLocks noChangeArrowheads="1"/>
            </p:cNvSpPr>
            <p:nvPr/>
          </p:nvSpPr>
          <p:spPr bwMode="auto">
            <a:xfrm>
              <a:off x="4231446" y="1830566"/>
              <a:ext cx="5263337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3.4.2 RNN</a:t>
              </a:r>
              <a:r>
                <a:rPr lang="zh-CN" altLang="en-US" sz="2600" b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260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LSTM</a:t>
              </a:r>
              <a:r>
                <a:rPr lang="zh-CN" altLang="en-US" sz="2600" b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应用</a:t>
              </a:r>
              <a:endParaRPr lang="zh-CN" altLang="en-US" sz="2600" b="0" dirty="0">
                <a:solidFill>
                  <a:srgbClr val="31589C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600" b="0" dirty="0">
                <a:solidFill>
                  <a:srgbClr val="31589C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498716" y="3000122"/>
            <a:ext cx="5885612" cy="665163"/>
            <a:chOff x="3507234" y="1752600"/>
            <a:chExt cx="6363610" cy="665163"/>
          </a:xfrm>
        </p:grpSpPr>
        <p:grpSp>
          <p:nvGrpSpPr>
            <p:cNvPr id="45" name="Group 5"/>
            <p:cNvGrpSpPr>
              <a:grpSpLocks/>
            </p:cNvGrpSpPr>
            <p:nvPr/>
          </p:nvGrpSpPr>
          <p:grpSpPr bwMode="auto">
            <a:xfrm>
              <a:off x="3507234" y="1752600"/>
              <a:ext cx="762000" cy="665163"/>
              <a:chOff x="0" y="0"/>
              <a:chExt cx="1549" cy="1351"/>
            </a:xfrm>
          </p:grpSpPr>
          <p:sp>
            <p:nvSpPr>
              <p:cNvPr id="49" name="AutoShape 6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sp>
            <p:nvSpPr>
              <p:cNvPr id="50" name="AutoShap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grpSp>
            <p:nvGrpSpPr>
              <p:cNvPr id="51" name="AutoShape 8"/>
              <p:cNvGrpSpPr>
                <a:grpSpLocks/>
              </p:cNvGrpSpPr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52" name="AutoShape 8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9216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 sz="2600" b="0" dirty="0">
                    <a:solidFill>
                      <a:prstClr val="white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endParaRPr>
                </a:p>
              </p:txBody>
            </p:sp>
          </p:grpSp>
        </p:grp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4116834" y="2359024"/>
              <a:ext cx="5754010" cy="1738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6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47" name="Text Box 15"/>
            <p:cNvSpPr txBox="1">
              <a:spLocks noChangeArrowheads="1"/>
            </p:cNvSpPr>
            <p:nvPr/>
          </p:nvSpPr>
          <p:spPr bwMode="auto">
            <a:xfrm>
              <a:off x="3663401" y="1825625"/>
              <a:ext cx="43537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b="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3</a:t>
              </a:r>
            </a:p>
          </p:txBody>
        </p:sp>
        <p:sp>
          <p:nvSpPr>
            <p:cNvPr id="48" name="Text Box 17"/>
            <p:cNvSpPr txBox="1">
              <a:spLocks noChangeArrowheads="1"/>
            </p:cNvSpPr>
            <p:nvPr/>
          </p:nvSpPr>
          <p:spPr bwMode="auto">
            <a:xfrm>
              <a:off x="4231446" y="1830566"/>
              <a:ext cx="516140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3.4.3 Transformer</a:t>
              </a:r>
              <a:r>
                <a:rPr lang="zh-CN" altLang="en-US" sz="260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架构</a:t>
              </a:r>
              <a:endParaRPr lang="zh-CN" altLang="en-US" sz="2600" b="0" dirty="0">
                <a:solidFill>
                  <a:srgbClr val="31589C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529654" y="3939963"/>
            <a:ext cx="5885613" cy="970518"/>
            <a:chOff x="3507234" y="1752600"/>
            <a:chExt cx="6363610" cy="970518"/>
          </a:xfrm>
        </p:grpSpPr>
        <p:grpSp>
          <p:nvGrpSpPr>
            <p:cNvPr id="55" name="Group 5"/>
            <p:cNvGrpSpPr>
              <a:grpSpLocks/>
            </p:cNvGrpSpPr>
            <p:nvPr/>
          </p:nvGrpSpPr>
          <p:grpSpPr bwMode="auto">
            <a:xfrm>
              <a:off x="3507234" y="1752600"/>
              <a:ext cx="762000" cy="665163"/>
              <a:chOff x="0" y="0"/>
              <a:chExt cx="1549" cy="1351"/>
            </a:xfrm>
          </p:grpSpPr>
          <p:sp>
            <p:nvSpPr>
              <p:cNvPr id="59" name="AutoShape 6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sp>
            <p:nvSpPr>
              <p:cNvPr id="60" name="AutoShap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grpSp>
            <p:nvGrpSpPr>
              <p:cNvPr id="61" name="AutoShape 8"/>
              <p:cNvGrpSpPr>
                <a:grpSpLocks/>
              </p:cNvGrpSpPr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62" name="AutoShape 8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9216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 sz="2600" b="0" dirty="0">
                    <a:solidFill>
                      <a:prstClr val="white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endParaRPr>
                </a:p>
              </p:txBody>
            </p:sp>
          </p:grpSp>
        </p:grp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4116834" y="2359024"/>
              <a:ext cx="5754010" cy="1738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6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3661668" y="1825625"/>
              <a:ext cx="43884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b="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4</a:t>
              </a:r>
            </a:p>
          </p:txBody>
        </p:sp>
        <p:sp>
          <p:nvSpPr>
            <p:cNvPr id="58" name="Text Box 17"/>
            <p:cNvSpPr txBox="1">
              <a:spLocks noChangeArrowheads="1"/>
            </p:cNvSpPr>
            <p:nvPr/>
          </p:nvSpPr>
          <p:spPr bwMode="auto">
            <a:xfrm>
              <a:off x="4231446" y="1830566"/>
              <a:ext cx="5263337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3.4.4 </a:t>
              </a:r>
              <a:r>
                <a:rPr lang="zh-CN" altLang="en-US" sz="2600" b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搭建一个实用的</a:t>
              </a:r>
              <a:r>
                <a:rPr lang="en-US" altLang="zh-CN" sz="260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NMT </a:t>
              </a:r>
              <a:endParaRPr lang="zh-CN" altLang="en-US" sz="260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 </a:t>
              </a:r>
              <a:endParaRPr lang="zh-CN" altLang="en-US" sz="260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圆角矩形 73"/>
          <p:cNvSpPr/>
          <p:nvPr/>
        </p:nvSpPr>
        <p:spPr bwMode="auto">
          <a:xfrm>
            <a:off x="725912" y="4929753"/>
            <a:ext cx="7387459" cy="1701876"/>
          </a:xfrm>
          <a:prstGeom prst="roundRect">
            <a:avLst>
              <a:gd name="adj" fmla="val 7027"/>
            </a:avLst>
          </a:prstGeom>
          <a:ln>
            <a:headEnd type="none" w="med" len="med"/>
            <a:tailEnd type="triangle" w="lg" len="lg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72000" bIns="108000"/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rgbClr val="CC0000"/>
              </a:buClr>
              <a:defRPr/>
            </a:pPr>
            <a:r>
              <a:rPr lang="zh-CN" altLang="en-US" sz="2400" dirty="0">
                <a:solidFill>
                  <a:srgbClr val="FF0000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基本要求：</a:t>
            </a:r>
            <a:r>
              <a:rPr lang="zh-CN" altLang="zh-CN" sz="240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①</a:t>
            </a:r>
            <a:r>
              <a:rPr lang="en-US" altLang="zh-CN" sz="240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400" b="1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LSTM、 Encoder-Decoder Attention</a:t>
            </a:r>
            <a:r>
              <a:rPr lang="zh-CN" altLang="en-US" sz="2400" b="1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40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相关</a:t>
            </a:r>
            <a:r>
              <a:rPr lang="zh-CN" altLang="zh-CN" sz="240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模型、</a:t>
            </a:r>
            <a:r>
              <a:rPr lang="zh-CN" altLang="en-US" sz="240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框架；</a:t>
            </a:r>
            <a:r>
              <a:rPr lang="zh-CN" altLang="zh-CN" sz="240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②</a:t>
            </a:r>
            <a:r>
              <a:rPr lang="zh-CN" altLang="en-US" sz="240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构建基于</a:t>
            </a:r>
            <a:r>
              <a:rPr lang="en-US" altLang="zh-CN" sz="240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400" dirty="0"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的翻译引擎。</a:t>
            </a:r>
            <a:endParaRPr lang="zh-CN" altLang="zh-CN" sz="2400" dirty="0"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CC0000"/>
              </a:buClr>
              <a:defRPr/>
            </a:pPr>
            <a:endParaRPr lang="zh-CN" altLang="zh-CN" sz="24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9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"/>
    </mc:Choice>
    <mc:Fallback xmlns="">
      <p:transition spd="slow" advTm="149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9" y="903994"/>
            <a:ext cx="7906905" cy="55471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384011"/>
            <a:ext cx="758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from Abigail See’s PPT (https://web.stanford.edu/class/archive/cs/cs224n/cs224n.1184/lectures/lecture8.pdf)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52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7" y="873707"/>
            <a:ext cx="8562723" cy="54185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384011"/>
            <a:ext cx="758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from Abigail See’s PPT (https://web.stanford.edu/class/archive/cs/cs224n/cs224n.1184/lectures/lecture8.pdf)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动作按钮: 帮助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E97E007-565C-4C38-9EEC-A037D3242CE6}"/>
              </a:ext>
            </a:extLst>
          </p:cNvPr>
          <p:cNvSpPr/>
          <p:nvPr/>
        </p:nvSpPr>
        <p:spPr bwMode="auto">
          <a:xfrm>
            <a:off x="7910623" y="3650512"/>
            <a:ext cx="538717" cy="446567"/>
          </a:xfrm>
          <a:prstGeom prst="actionButtonHelp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35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6" y="972489"/>
            <a:ext cx="7723990" cy="53384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384011"/>
            <a:ext cx="758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from Abigail See’s PPT (https://web.stanford.edu/class/archive/cs/cs224n/cs224n.1184/lectures/lecture8.pdf)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26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0" y="989703"/>
            <a:ext cx="7249678" cy="52674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384011"/>
            <a:ext cx="758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from Abigail See’s PPT (https://web.stanford.edu/class/archive/cs/cs224n/cs224n.1184/lectures/lecture8.pdf)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5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4" y="973568"/>
            <a:ext cx="7072596" cy="523237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384011"/>
            <a:ext cx="758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from Abigail See’s PPT (https://web.stanford.edu/class/archive/cs/cs224n/cs224n.1184/lectures/lecture8.pdf)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66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68" y="926783"/>
            <a:ext cx="7269512" cy="53764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384011"/>
            <a:ext cx="758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from Abigail See’s PPT (https://web.stanford.edu/class/archive/cs/cs224n/cs224n.1184/lectures/lecture8.pdf)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" y="898263"/>
            <a:ext cx="7670320" cy="53302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384011"/>
            <a:ext cx="758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from Abigail See’s PPT (https://web.stanford.edu/class/archive/cs/cs224n/cs224n.1184/lectures/lecture8.pdf)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4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844"/>
            <a:ext cx="8982141" cy="52340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384011"/>
            <a:ext cx="758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from Abigail See’s PPT (https://web.stanford.edu/class/archive/cs/cs224n/cs224n.1184/lectures/lecture8.pdf)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94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循环神经网络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(RNN)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9" name="Picture 2" descr="https://upload.wikimedia.org/wikipedia/commons/thumb/b/b5/Recurrent_neural_network_unfold.svg/1024px-Recurrent_neural_network_unfol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26" y="1435598"/>
            <a:ext cx="7575814" cy="252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0" y="3688147"/>
            <a:ext cx="2490185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lvl="1" indent="-285750" eaLnBrk="1" hangingPunct="1">
              <a:lnSpc>
                <a:spcPct val="120000"/>
              </a:lnSpc>
              <a:spcBef>
                <a:spcPts val="300"/>
              </a:spcBef>
              <a:buClr>
                <a:srgbClr val="31589C"/>
              </a:buClr>
              <a:buFontTx/>
              <a:buChar char="–"/>
              <a:defRPr/>
            </a:pP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前向传播</a:t>
            </a:r>
            <a:endParaRPr lang="zh-CN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529711"/>
              </p:ext>
            </p:extLst>
          </p:nvPr>
        </p:nvGraphicFramePr>
        <p:xfrm>
          <a:off x="2490185" y="4011988"/>
          <a:ext cx="4434347" cy="1508760"/>
        </p:xfrm>
        <a:graphic>
          <a:graphicData uri="http://schemas.openxmlformats.org/drawingml/2006/table">
            <a:tbl>
              <a:tblPr firstCol="1" bandRow="1" bandCol="1">
                <a:tableStyleId>{5C22544A-7EE6-4342-B048-85BDC9FD1C3A}</a:tableStyleId>
              </a:tblPr>
              <a:tblGrid>
                <a:gridCol w="707922">
                  <a:extLst>
                    <a:ext uri="{9D8B030D-6E8A-4147-A177-3AD203B41FA5}">
                      <a16:colId xmlns:a16="http://schemas.microsoft.com/office/drawing/2014/main" val="3576212412"/>
                    </a:ext>
                  </a:extLst>
                </a:gridCol>
                <a:gridCol w="3726425">
                  <a:extLst>
                    <a:ext uri="{9D8B030D-6E8A-4147-A177-3AD203B41FA5}">
                      <a16:colId xmlns:a16="http://schemas.microsoft.com/office/drawing/2014/main" val="2006493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</a:t>
                      </a: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i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07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1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6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End for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89342"/>
                  </a:ext>
                </a:extLst>
              </a:tr>
            </a:tbl>
          </a:graphicData>
        </a:graphic>
      </p:graphicFrame>
      <p:pic>
        <p:nvPicPr>
          <p:cNvPr id="15" name="图片 14" descr="%FontSize=10&#10;%TeXFontSize=10&#10;\documentclass{article}&#10;\pagestyle{empty}&#10;\begin{document}&#10;\[&#10;h_t=\tanh(V h_{t-1},U x_t )&#10;\]&#10;\end{document}"/>
          <p:cNvPicPr/>
          <p:nvPr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05" y="4484015"/>
            <a:ext cx="2388068" cy="231901"/>
          </a:xfrm>
          <a:prstGeom prst="rect">
            <a:avLst/>
          </a:prstGeom>
        </p:spPr>
      </p:pic>
      <p:pic>
        <p:nvPicPr>
          <p:cNvPr id="16" name="图片 15" descr="%FontSize=10&#10;%TeXFontSize=10&#10;\documentclass{article}&#10;\pagestyle{empty}&#10;\begin{document}&#10;\[&#10;o_t=softmax(W h_t )&#10;\]&#10;\end{document}"/>
          <p:cNvPicPr/>
          <p:nvPr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05" y="4866968"/>
            <a:ext cx="2270079" cy="25057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243408" y="3293495"/>
            <a:ext cx="14847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By François Deloche </a:t>
            </a:r>
          </a:p>
        </p:txBody>
      </p:sp>
    </p:spTree>
    <p:extLst>
      <p:ext uri="{BB962C8B-B14F-4D97-AF65-F5344CB8AC3E}">
        <p14:creationId xmlns:p14="http://schemas.microsoft.com/office/powerpoint/2010/main" val="8601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循环神经网络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(RNN)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9" name="Picture 2" descr="https://upload.wikimedia.org/wikipedia/commons/thumb/b/b5/Recurrent_neural_network_unfold.svg/1024px-Recurrent_neural_network_unfol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26" y="1435598"/>
            <a:ext cx="7575814" cy="252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0" y="3688147"/>
            <a:ext cx="804278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lvl="1" indent="-285750" eaLnBrk="1" hangingPunct="1">
              <a:lnSpc>
                <a:spcPct val="120000"/>
              </a:lnSpc>
              <a:spcBef>
                <a:spcPts val="300"/>
              </a:spcBef>
              <a:buClr>
                <a:srgbClr val="31589C"/>
              </a:buClr>
              <a:buFontTx/>
              <a:buChar char="–"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反向传播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BPTT</a:t>
            </a:r>
            <a:r>
              <a:rPr lang="zh-CN" altLang="en-US" sz="1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Backpropagation through time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</a:t>
            </a:r>
            <a:endParaRPr lang="zh-CN" altLang="zh-CN" sz="28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marL="800100" lvl="1" indent="-342900" eaLnBrk="1" hangingPunct="1">
              <a:lnSpc>
                <a:spcPct val="120000"/>
              </a:lnSpc>
              <a:spcBef>
                <a:spcPts val="300"/>
              </a:spcBef>
              <a:buClr>
                <a:srgbClr val="31589C"/>
              </a:buClr>
              <a:buFont typeface="Wingdings" panose="05000000000000000000" pitchFamily="2" charset="2"/>
              <a:buChar char="ü"/>
              <a:defRPr/>
            </a:pPr>
            <a:r>
              <a:rPr lang="zh-CN" altLang="zh-CN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模型的总</a:t>
            </a:r>
            <a:r>
              <a:rPr lang="zh-CN" altLang="en-US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误差（或</a:t>
            </a:r>
            <a:r>
              <a:rPr lang="zh-CN" altLang="zh-CN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损失</a:t>
            </a:r>
            <a:r>
              <a:rPr lang="zh-CN" altLang="en-US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可以表示为</a:t>
            </a:r>
            <a:r>
              <a:rPr lang="zh-CN" altLang="en-US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800100" lvl="1" indent="-342900" eaLnBrk="1" hangingPunct="1">
              <a:lnSpc>
                <a:spcPct val="120000"/>
              </a:lnSpc>
              <a:spcBef>
                <a:spcPts val="300"/>
              </a:spcBef>
              <a:buClr>
                <a:srgbClr val="31589C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常用的误差（或</a:t>
            </a:r>
            <a:r>
              <a:rPr lang="zh-CN" altLang="zh-CN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损失</a:t>
            </a:r>
            <a:r>
              <a:rPr lang="zh-CN" altLang="en-US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）函数：</a:t>
            </a:r>
            <a:endParaRPr lang="zh-CN" altLang="zh-CN" sz="18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utoShape 2" descr="n"/>
          <p:cNvSpPr>
            <a:spLocks noChangeAspect="1" noChangeArrowheads="1"/>
          </p:cNvSpPr>
          <p:nvPr/>
        </p:nvSpPr>
        <p:spPr bwMode="auto">
          <a:xfrm>
            <a:off x="33131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L = \sum_{t = 1}^{n}L_{t}"/>
          <p:cNvSpPr>
            <a:spLocks noChangeAspect="1" noChangeArrowheads="1"/>
          </p:cNvSpPr>
          <p:nvPr/>
        </p:nvSpPr>
        <p:spPr bwMode="auto">
          <a:xfrm>
            <a:off x="37480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" name="图片 17" descr="%FontSize=10&#10;%TeXFontSize=10&#10;\documentclass{article}&#10;\pagestyle{empty}&#10;\begin{document}&#10;\[&#10;E=\sum_{t=1}^T{E}(o_t, \hat{o_t})&#10;\]&#10;\end{document}"/>
          <p:cNvPicPr/>
          <p:nvPr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67" y="4248387"/>
            <a:ext cx="1601482" cy="649505"/>
          </a:xfrm>
          <a:prstGeom prst="rect">
            <a:avLst/>
          </a:prstGeom>
        </p:spPr>
      </p:pic>
      <p:pic>
        <p:nvPicPr>
          <p:cNvPr id="19" name="图片 18" descr="%FontSize=10&#10;%TeXFontSize=10&#10;\documentclass{article}&#10;\pagestyle{empty}&#10;\begin{document}&#10;\[&#10;\ell(y_i,\hat{y_i})=y_i \cdot log \hat{y_i} + (1-y_i) \cdot log (1-\hat{y_i})&#10;\]&#10;\end{document}"/>
          <p:cNvPicPr/>
          <p:nvPr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112775"/>
            <a:ext cx="3336128" cy="25427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243408" y="3293495"/>
            <a:ext cx="14847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By François Deloche </a:t>
            </a:r>
          </a:p>
        </p:txBody>
      </p:sp>
      <p:pic>
        <p:nvPicPr>
          <p:cNvPr id="21" name="图片 20" descr="%FontSize=10&#10;%TeXFontSize=10&#10;\documentclass{article}&#10;\pagestyle{empty}&#10;\begin{document}&#10;\[&#10;\ell(y_i,\hat{y_i})=|y_i - \hat{y_i}|&#10;\]&#10;\end{document}"/>
          <p:cNvPicPr/>
          <p:nvPr/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925683"/>
            <a:ext cx="1646963" cy="225805"/>
          </a:xfrm>
          <a:prstGeom prst="rect">
            <a:avLst/>
          </a:prstGeom>
        </p:spPr>
      </p:pic>
      <p:pic>
        <p:nvPicPr>
          <p:cNvPr id="22" name="图片 21" descr="%FontSize=10&#10;%TeXFontSize=10&#10;\documentclass{article}&#10;\pagestyle{empty}&#10;\begin{document}&#10;\[&#10;\ell(y_i,\hat{y_i})=(y_i - \hat{y_i})^2&#10;\]&#10;\end{document}"/>
          <p:cNvPicPr/>
          <p:nvPr/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451832"/>
            <a:ext cx="1844770" cy="3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10599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概述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820" y="1744481"/>
            <a:ext cx="569859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1200"/>
              </a:spcBef>
              <a:buFontTx/>
              <a:buChar char="–"/>
            </a:pP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始于上个世纪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年代，主要俄语到英语</a:t>
            </a:r>
            <a:endParaRPr lang="en-US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1200"/>
              </a:spcBef>
              <a:buFontTx/>
              <a:buChar char="–"/>
            </a:pP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基于双语词典实现俄语词汇到英语词汇的映射</a:t>
            </a:r>
            <a:endParaRPr lang="en-US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518059" y="1095769"/>
            <a:ext cx="599031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基于规则的机器翻译 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1950s-1990s )</a:t>
            </a:r>
            <a:endParaRPr lang="zh-CN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10099" y="3006110"/>
            <a:ext cx="8495284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统计机器翻译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( 1990s-2010s )</a:t>
            </a:r>
            <a:endParaRPr lang="zh-CN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1820" y="3546623"/>
            <a:ext cx="84580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1200"/>
              </a:spcBef>
              <a:buFontTx/>
              <a:buChar char="–"/>
            </a:pP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从平行语料中学习出一个概率模型</a:t>
            </a:r>
            <a:endParaRPr lang="en-US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36" y="4148403"/>
            <a:ext cx="6267404" cy="207774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271055"/>
            <a:ext cx="89008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from Abigail See’s PPT (https://web.stanford.edu/class/archive/cs/cs224n/cs224n.1184/lectures/lecture10.pdf)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63123" y="3571954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平行语料？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926E3F-A970-4C1E-AE5C-9D05329C8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88" y="1220776"/>
            <a:ext cx="2776625" cy="11136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1EDBCF5-D4B6-415E-907A-E5662C309555}"/>
              </a:ext>
            </a:extLst>
          </p:cNvPr>
          <p:cNvSpPr txBox="1"/>
          <p:nvPr/>
        </p:nvSpPr>
        <p:spPr>
          <a:xfrm>
            <a:off x="6114088" y="2334409"/>
            <a:ext cx="277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https://aclanthology.org/www.mt-archive.info/ChemEngNews-1954.pdf</a:t>
            </a:r>
            <a:endParaRPr lang="zh-CN" altLang="en-US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85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439828" y="969466"/>
            <a:ext cx="4733752" cy="96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循环神经网络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(RNN)</a:t>
            </a: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buClr>
                <a:srgbClr val="31589C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000" b="0" dirty="0">
                <a:solidFill>
                  <a:srgbClr val="31589C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Can be used for tagging</a:t>
            </a: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buClr>
                <a:srgbClr val="31589C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000" b="0" dirty="0">
                <a:solidFill>
                  <a:srgbClr val="31589C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Can be used for	sentence classification</a:t>
            </a: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buClr>
                <a:srgbClr val="31589C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000" b="0" dirty="0">
                <a:solidFill>
                  <a:srgbClr val="31589C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Can be used	to	generate text</a:t>
            </a: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buClr>
                <a:srgbClr val="31589C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000" b="0" dirty="0">
                <a:solidFill>
                  <a:srgbClr val="31589C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	can be	used as an	encoder module</a:t>
            </a:r>
            <a:endParaRPr lang="zh-CN" altLang="zh-CN" sz="20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" name="AutoShape 2" descr="n"/>
          <p:cNvSpPr>
            <a:spLocks noChangeAspect="1" noChangeArrowheads="1"/>
          </p:cNvSpPr>
          <p:nvPr/>
        </p:nvSpPr>
        <p:spPr bwMode="auto">
          <a:xfrm>
            <a:off x="33131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L = \sum_{t = 1}^{n}L_{t}"/>
          <p:cNvSpPr>
            <a:spLocks noChangeAspect="1" noChangeArrowheads="1"/>
          </p:cNvSpPr>
          <p:nvPr/>
        </p:nvSpPr>
        <p:spPr bwMode="auto">
          <a:xfrm>
            <a:off x="37480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916" y="865037"/>
            <a:ext cx="3826042" cy="1602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237" y="2528036"/>
            <a:ext cx="3759615" cy="23492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237" y="4948833"/>
            <a:ext cx="3746507" cy="13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238539" y="969466"/>
            <a:ext cx="8777855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传统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的局限性</a:t>
            </a:r>
            <a:endParaRPr lang="zh-CN" altLang="zh-CN" sz="28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4777" y="1511798"/>
            <a:ext cx="8845377" cy="531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spcBef>
                <a:spcPts val="300"/>
              </a:spcBef>
              <a:buFontTx/>
              <a:buChar char="–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梯度消失、爆炸问题</a:t>
            </a:r>
            <a:endParaRPr lang="en-US" altLang="zh-CN" sz="2400" b="1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pic4.zhimg.com/80/v2-150d5c6b52a05ecb5fd28eda36d9414f_1440w.jpg">
            <a:extLst>
              <a:ext uri="{FF2B5EF4-FFF2-40B4-BE49-F238E27FC236}">
                <a16:creationId xmlns:a16="http://schemas.microsoft.com/office/drawing/2014/main" id="{94AEC176-B7AE-4D85-BAF4-2AF33910F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43" y="2065098"/>
            <a:ext cx="43243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09E268E-6544-4212-B07B-86F7DB4FAF42}"/>
              </a:ext>
            </a:extLst>
          </p:cNvPr>
          <p:cNvSpPr/>
          <p:nvPr/>
        </p:nvSpPr>
        <p:spPr>
          <a:xfrm>
            <a:off x="899592" y="2677649"/>
            <a:ext cx="3537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每层只有一个神经元的神经网络，每层激活函数为</a:t>
            </a:r>
            <a:r>
              <a:rPr lang="en-US" altLang="zh-CN" sz="2000" b="1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sigmoid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DF7743-F3C7-41C7-B6F9-64574F303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337" y="2849303"/>
            <a:ext cx="2817745" cy="3185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6F9E15-1AFD-4539-921C-FFB2B011D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31" y="3492084"/>
            <a:ext cx="6429375" cy="10763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608287C-F2C7-441B-A3C8-789D3ECAB8D4}"/>
              </a:ext>
            </a:extLst>
          </p:cNvPr>
          <p:cNvSpPr/>
          <p:nvPr/>
        </p:nvSpPr>
        <p:spPr>
          <a:xfrm>
            <a:off x="1244733" y="3559114"/>
            <a:ext cx="1281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根据反向</a:t>
            </a:r>
            <a:endParaRPr lang="en-US" altLang="zh-CN" sz="20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传播算法</a:t>
            </a:r>
            <a:r>
              <a:rPr lang="en-US" altLang="zh-CN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:</a:t>
            </a:r>
            <a:endParaRPr lang="zh-CN" altLang="en-US" sz="20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30" name="Picture 6" descr="A Gentle Introduction To Sigmoid Function">
            <a:extLst>
              <a:ext uri="{FF2B5EF4-FFF2-40B4-BE49-F238E27FC236}">
                <a16:creationId xmlns:a16="http://schemas.microsoft.com/office/drawing/2014/main" id="{8034C574-A86A-4C02-9263-398C634C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01" y="4635439"/>
            <a:ext cx="3407949" cy="190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A1E131E-D188-4962-89BE-44B984688384}"/>
              </a:ext>
            </a:extLst>
          </p:cNvPr>
          <p:cNvSpPr/>
          <p:nvPr/>
        </p:nvSpPr>
        <p:spPr>
          <a:xfrm>
            <a:off x="4572000" y="564806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为什么梯度会消失、会爆炸？</a:t>
            </a:r>
            <a:endParaRPr lang="zh-CN" altLang="en-US" dirty="0"/>
          </a:p>
        </p:txBody>
      </p:sp>
      <p:pic>
        <p:nvPicPr>
          <p:cNvPr id="18" name="Picture 6" descr="A Gentle Introduction To Sigmoid Function">
            <a:extLst>
              <a:ext uri="{FF2B5EF4-FFF2-40B4-BE49-F238E27FC236}">
                <a16:creationId xmlns:a16="http://schemas.microsoft.com/office/drawing/2014/main" id="{9A904D92-D722-47F3-B32A-B086BC6B0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7" t="85150" r="27348" b="7294"/>
          <a:stretch/>
        </p:blipFill>
        <p:spPr bwMode="auto">
          <a:xfrm>
            <a:off x="4617758" y="5311784"/>
            <a:ext cx="631447" cy="3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E16C842-858B-4B0B-9C09-C186CC836333}"/>
              </a:ext>
            </a:extLst>
          </p:cNvPr>
          <p:cNvSpPr/>
          <p:nvPr/>
        </p:nvSpPr>
        <p:spPr>
          <a:xfrm>
            <a:off x="5184058" y="5278732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的极大值？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8CEEF-EC73-49B4-911D-73B5FDA3EC62}"/>
              </a:ext>
            </a:extLst>
          </p:cNvPr>
          <p:cNvSpPr/>
          <p:nvPr/>
        </p:nvSpPr>
        <p:spPr>
          <a:xfrm>
            <a:off x="4268123" y="6414110"/>
            <a:ext cx="3371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31589C"/>
                </a:solidFill>
              </a:rPr>
              <a:t>https://zhuanlan.zhihu.com/p/44163528</a:t>
            </a:r>
          </a:p>
        </p:txBody>
      </p:sp>
    </p:spTree>
    <p:extLst>
      <p:ext uri="{BB962C8B-B14F-4D97-AF65-F5344CB8AC3E}">
        <p14:creationId xmlns:p14="http://schemas.microsoft.com/office/powerpoint/2010/main" val="17226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238539" y="969466"/>
            <a:ext cx="8777855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传统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的局限性</a:t>
            </a:r>
            <a:endParaRPr lang="zh-CN" altLang="zh-CN" sz="28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4777" y="1511798"/>
            <a:ext cx="8845377" cy="531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spcBef>
                <a:spcPts val="300"/>
              </a:spcBef>
              <a:buFontTx/>
              <a:buChar char="–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梯度消失、爆炸问题</a:t>
            </a:r>
            <a:endParaRPr lang="en-US" altLang="zh-CN" sz="2400" b="1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DA7DD5E-369D-48E7-ABE6-EF7CE40C6BD9}"/>
              </a:ext>
            </a:extLst>
          </p:cNvPr>
          <p:cNvGrpSpPr/>
          <p:nvPr/>
        </p:nvGrpSpPr>
        <p:grpSpPr>
          <a:xfrm>
            <a:off x="4288342" y="1055398"/>
            <a:ext cx="4679079" cy="3384059"/>
            <a:chOff x="4113613" y="1063250"/>
            <a:chExt cx="4679079" cy="3384059"/>
          </a:xfrm>
        </p:grpSpPr>
        <p:pic>
          <p:nvPicPr>
            <p:cNvPr id="2050" name="Picture 2" descr="https://miro.medium.com/max/1225/0*SKflG0ykj6EWPnm4.jpeg">
              <a:extLst>
                <a:ext uri="{FF2B5EF4-FFF2-40B4-BE49-F238E27FC236}">
                  <a16:creationId xmlns:a16="http://schemas.microsoft.com/office/drawing/2014/main" id="{5B2C4D43-6BB2-4A46-AB25-017D0ADBD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358" y="1063250"/>
              <a:ext cx="4529334" cy="3384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961014A-3749-4794-A79D-161A32276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13613" y="3170785"/>
              <a:ext cx="1796766" cy="651823"/>
            </a:xfrm>
            <a:prstGeom prst="rect">
              <a:avLst/>
            </a:prstGeom>
          </p:spPr>
        </p:pic>
      </p:grpSp>
      <p:pic>
        <p:nvPicPr>
          <p:cNvPr id="2052" name="Picture 4" descr="https://miro.medium.com/max/823/0*1elGSq59CbTaKXme.png">
            <a:extLst>
              <a:ext uri="{FF2B5EF4-FFF2-40B4-BE49-F238E27FC236}">
                <a16:creationId xmlns:a16="http://schemas.microsoft.com/office/drawing/2014/main" id="{18B3D7AE-C653-48F7-BB54-4F4BA9F7A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70" y="2747428"/>
            <a:ext cx="3979544" cy="8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86CAEC0-4B29-4C02-9F78-B8615670A37B}"/>
              </a:ext>
            </a:extLst>
          </p:cNvPr>
          <p:cNvSpPr/>
          <p:nvPr/>
        </p:nvSpPr>
        <p:spPr>
          <a:xfrm>
            <a:off x="410976" y="4216476"/>
            <a:ext cx="2595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通常采用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tanh</a:t>
            </a:r>
            <a:endParaRPr lang="zh-CN" altLang="en-US" sz="24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ACFB77B-6FC0-4E46-98C0-A3DC7839577A}"/>
              </a:ext>
            </a:extLst>
          </p:cNvPr>
          <p:cNvGrpSpPr/>
          <p:nvPr/>
        </p:nvGrpSpPr>
        <p:grpSpPr>
          <a:xfrm>
            <a:off x="482251" y="4678141"/>
            <a:ext cx="1641590" cy="846712"/>
            <a:chOff x="935151" y="4856198"/>
            <a:chExt cx="1641590" cy="846712"/>
          </a:xfrm>
        </p:grpSpPr>
        <p:pic>
          <p:nvPicPr>
            <p:cNvPr id="20" name="Picture 4" descr="https://miro.medium.com/max/823/0*1elGSq59CbTaKXme.png">
              <a:extLst>
                <a:ext uri="{FF2B5EF4-FFF2-40B4-BE49-F238E27FC236}">
                  <a16:creationId xmlns:a16="http://schemas.microsoft.com/office/drawing/2014/main" id="{88024028-F0D4-4497-9DF8-1DED2CA89B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35151" y="4856198"/>
              <a:ext cx="608724" cy="846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https://miro.medium.com/max/823/0*1elGSq59CbTaKXme.png">
              <a:extLst>
                <a:ext uri="{FF2B5EF4-FFF2-40B4-BE49-F238E27FC236}">
                  <a16:creationId xmlns:a16="http://schemas.microsoft.com/office/drawing/2014/main" id="{EFE4951E-E26D-4B8A-9229-3F75B5F551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43875" y="4856198"/>
              <a:ext cx="252048" cy="846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67C8CA6-D77E-4E54-8B82-4EFECA0940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731" r="3222"/>
            <a:stretch/>
          </p:blipFill>
          <p:spPr>
            <a:xfrm>
              <a:off x="1822795" y="4947005"/>
              <a:ext cx="753946" cy="708534"/>
            </a:xfrm>
            <a:prstGeom prst="rect">
              <a:avLst/>
            </a:prstGeom>
          </p:spPr>
        </p:pic>
      </p:grpSp>
      <p:pic>
        <p:nvPicPr>
          <p:cNvPr id="2056" name="Picture 8" descr="What is the derivative of tanh(x)? - Quora">
            <a:extLst>
              <a:ext uri="{FF2B5EF4-FFF2-40B4-BE49-F238E27FC236}">
                <a16:creationId xmlns:a16="http://schemas.microsoft.com/office/drawing/2014/main" id="{68AB0F6B-00AB-40BF-B85F-68FB6D7E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52" y="4609228"/>
            <a:ext cx="4080413" cy="183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23E1747-B4B1-4168-AB1C-FB2B7CD5142B}"/>
              </a:ext>
            </a:extLst>
          </p:cNvPr>
          <p:cNvSpPr/>
          <p:nvPr/>
        </p:nvSpPr>
        <p:spPr>
          <a:xfrm>
            <a:off x="318034" y="5698661"/>
            <a:ext cx="36803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https://towardsdatascience.com/the-exploding-and-vanishing-gradients-problem-in-time-series-6b87d558d22</a:t>
            </a:r>
          </a:p>
        </p:txBody>
      </p:sp>
    </p:spTree>
    <p:extLst>
      <p:ext uri="{BB962C8B-B14F-4D97-AF65-F5344CB8AC3E}">
        <p14:creationId xmlns:p14="http://schemas.microsoft.com/office/powerpoint/2010/main" val="195155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238539" y="969466"/>
            <a:ext cx="8777855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传统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的局限性</a:t>
            </a:r>
            <a:endParaRPr lang="zh-CN" altLang="zh-CN" sz="28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8539" y="1596594"/>
            <a:ext cx="8845377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spcBef>
                <a:spcPts val="300"/>
              </a:spcBef>
              <a:buFontTx/>
              <a:buChar char="–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长期依赖问题</a:t>
            </a:r>
            <a:r>
              <a:rPr lang="zh-CN" altLang="en-US" sz="2400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Long-Term Dependencies</a:t>
            </a:r>
            <a:r>
              <a:rPr lang="zh-CN" altLang="en-US" sz="2400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）：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很难保存很早之前的信息</a:t>
            </a:r>
            <a:endParaRPr lang="en-US" altLang="zh-CN" sz="2400" b="1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061883" y="3713039"/>
            <a:ext cx="6872749" cy="6194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I grew up in France… I speak fluent </a:t>
            </a:r>
            <a:r>
              <a:rPr lang="en-US" altLang="zh-CN" sz="2400" b="1" i="1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French</a:t>
            </a:r>
            <a:r>
              <a:rPr lang="en-US" altLang="zh-CN" sz="2400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.</a:t>
            </a:r>
            <a:endParaRPr lang="zh-CN" altLang="en-US" sz="2400" b="1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061883" y="2837668"/>
            <a:ext cx="6872749" cy="6194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The clouds are in the </a:t>
            </a:r>
            <a:r>
              <a:rPr lang="en-US" altLang="zh-CN" sz="2400" b="1" i="1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sky</a:t>
            </a:r>
            <a:r>
              <a:rPr lang="en-US" altLang="zh-CN" sz="2400" b="1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 .</a:t>
            </a:r>
            <a:endParaRPr lang="zh-CN" altLang="en-US" sz="2400" b="1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1562" y="6177468"/>
            <a:ext cx="2266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http://colah.github.io/posts/2015-08-Understanding-LSTMs/</a:t>
            </a:r>
            <a:endParaRPr lang="zh-CN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8623" y="4728671"/>
            <a:ext cx="8845377" cy="531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spcBef>
                <a:spcPts val="300"/>
              </a:spcBef>
              <a:buFontTx/>
              <a:buChar char="–"/>
            </a:pP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一类称为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 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缓解了上述问题</a:t>
            </a:r>
            <a:endParaRPr lang="en-US" altLang="zh-CN" sz="24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0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长短期记忆网络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(LSTM, Long Short Term Memory)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1017" y="1675252"/>
            <a:ext cx="8845377" cy="305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spcBef>
                <a:spcPts val="300"/>
              </a:spcBef>
              <a:buFontTx/>
              <a:buChar char="–"/>
            </a:pP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由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Hochreiter &amp; </a:t>
            </a:r>
            <a:r>
              <a:rPr lang="en-US" altLang="zh-CN" sz="240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Schmidhuber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1997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年提出的一种特殊的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</a:t>
            </a:r>
          </a:p>
          <a:p>
            <a:pPr marL="742950" lvl="1" indent="-285750">
              <a:lnSpc>
                <a:spcPct val="130000"/>
              </a:lnSpc>
              <a:spcBef>
                <a:spcPts val="300"/>
              </a:spcBef>
              <a:buFontTx/>
              <a:buChar char="–"/>
            </a:pP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能够解决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中的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长期依赖问题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，序列长度超过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1000</a:t>
            </a:r>
          </a:p>
          <a:p>
            <a:pPr marL="742950" lvl="1" indent="-285750">
              <a:lnSpc>
                <a:spcPct val="130000"/>
              </a:lnSpc>
              <a:spcBef>
                <a:spcPts val="300"/>
              </a:spcBef>
              <a:buFontTx/>
              <a:buChar char="–"/>
            </a:pP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在手写体识别、机器翻译、语音、视频分析等多种任务中得到成功应用；苹果 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Siri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 ；微软将 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 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用于语音识别；亚马逊 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Alexa 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；谷歌翻译。</a:t>
            </a:r>
            <a:endParaRPr lang="en-US" altLang="zh-CN" sz="24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30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长短期记忆网络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(LSTM, Long Short Term Memory)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1026" name="Picture 2" descr="http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76" y="1675252"/>
            <a:ext cx="5761705" cy="215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LSTM neural network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66" y="4200364"/>
            <a:ext cx="5779315" cy="217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>
            <a:off x="116779" y="3976097"/>
            <a:ext cx="879003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9" name="矩形 8"/>
          <p:cNvSpPr/>
          <p:nvPr/>
        </p:nvSpPr>
        <p:spPr>
          <a:xfrm>
            <a:off x="658762" y="2487016"/>
            <a:ext cx="14060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标准</a:t>
            </a:r>
            <a:r>
              <a:rPr lang="en-US" altLang="zh-CN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重复模块结构简单</a:t>
            </a:r>
          </a:p>
        </p:txBody>
      </p:sp>
      <p:sp>
        <p:nvSpPr>
          <p:cNvPr id="10" name="矩形 9"/>
          <p:cNvSpPr/>
          <p:nvPr/>
        </p:nvSpPr>
        <p:spPr>
          <a:xfrm>
            <a:off x="542525" y="5092798"/>
            <a:ext cx="16384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重复模块拥有四层</a:t>
            </a:r>
          </a:p>
        </p:txBody>
      </p:sp>
      <p:sp>
        <p:nvSpPr>
          <p:cNvPr id="11" name="矩形 10"/>
          <p:cNvSpPr/>
          <p:nvPr/>
        </p:nvSpPr>
        <p:spPr>
          <a:xfrm>
            <a:off x="201562" y="6177468"/>
            <a:ext cx="2266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http://colah.github.io/posts/2015-08-Understanding-LSTMs/</a:t>
            </a:r>
            <a:endParaRPr lang="zh-CN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D49206-0048-4EF9-B515-E648AB672CD6}"/>
              </a:ext>
            </a:extLst>
          </p:cNvPr>
          <p:cNvSpPr/>
          <p:nvPr/>
        </p:nvSpPr>
        <p:spPr bwMode="auto">
          <a:xfrm>
            <a:off x="5909617" y="2335306"/>
            <a:ext cx="322729" cy="1517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47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长短期记忆网络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(LSTM)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1028" name="Picture 4" descr="A LSTM neural network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9" r="33430"/>
          <a:stretch/>
        </p:blipFill>
        <p:spPr bwMode="auto">
          <a:xfrm>
            <a:off x="1297859" y="1675252"/>
            <a:ext cx="3883742" cy="403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01562" y="6177468"/>
            <a:ext cx="2266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http://colah.github.io/posts/2015-08-Understanding-LSTMs/</a:t>
            </a:r>
            <a:endParaRPr lang="zh-CN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982" y="1917179"/>
            <a:ext cx="1301817" cy="3492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615" y="4175605"/>
            <a:ext cx="2476627" cy="673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596" y="3032033"/>
            <a:ext cx="1682836" cy="31116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75010" y="4512172"/>
            <a:ext cx="540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Palatino Linotype" panose="02040502050505030304" pitchFamily="18" charset="0"/>
              </a:rPr>
              <a:t>h</a:t>
            </a:r>
            <a:r>
              <a:rPr lang="en-US" altLang="zh-CN" sz="2000" b="1" i="1" baseline="-25000" dirty="0" err="1">
                <a:latin typeface="Palatino Linotype" panose="02040502050505030304" pitchFamily="18" charset="0"/>
              </a:rPr>
              <a:t>t</a:t>
            </a:r>
            <a:endParaRPr lang="zh-CN" altLang="en-US" b="1" i="1" baseline="-25000" dirty="0">
              <a:latin typeface="Palatino Linotype" panose="0204050205050503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7420" y="4205101"/>
            <a:ext cx="69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Palatino Linotype" panose="02040502050505030304" pitchFamily="18" charset="0"/>
              </a:rPr>
              <a:t>h</a:t>
            </a:r>
            <a:r>
              <a:rPr lang="en-US" altLang="zh-CN" sz="2000" b="1" i="1" baseline="-25000" dirty="0">
                <a:latin typeface="Palatino Linotype" panose="02040502050505030304" pitchFamily="18" charset="0"/>
              </a:rPr>
              <a:t>t-</a:t>
            </a:r>
            <a:r>
              <a:rPr lang="en-US" altLang="zh-CN" sz="2000" b="1" baseline="-25000" dirty="0">
                <a:latin typeface="Palatino Linotype" panose="02040502050505030304" pitchFamily="18" charset="0"/>
              </a:rPr>
              <a:t>1</a:t>
            </a:r>
            <a:endParaRPr lang="zh-CN" altLang="en-US" b="1" baseline="-25000" dirty="0">
              <a:latin typeface="Palatino Linotype" panose="0204050205050503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91" y="3032033"/>
            <a:ext cx="69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Palatino Linotype" panose="02040502050505030304" pitchFamily="18" charset="0"/>
              </a:rPr>
              <a:t>C</a:t>
            </a:r>
            <a:r>
              <a:rPr lang="en-US" altLang="zh-CN" sz="2000" b="1" i="1" baseline="-25000" dirty="0">
                <a:latin typeface="Palatino Linotype" panose="02040502050505030304" pitchFamily="18" charset="0"/>
              </a:rPr>
              <a:t>t-</a:t>
            </a:r>
            <a:r>
              <a:rPr lang="en-US" altLang="zh-CN" sz="2000" b="1" baseline="-25000" dirty="0">
                <a:latin typeface="Palatino Linotype" panose="02040502050505030304" pitchFamily="18" charset="0"/>
              </a:rPr>
              <a:t>1</a:t>
            </a:r>
            <a:endParaRPr lang="zh-CN" altLang="en-US" b="1" baseline="-25000" dirty="0">
              <a:latin typeface="Palatino Linotype" panose="0204050205050503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5635" y="2977111"/>
            <a:ext cx="69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Palatino Linotype" panose="02040502050505030304" pitchFamily="18" charset="0"/>
              </a:rPr>
              <a:t>C</a:t>
            </a:r>
            <a:r>
              <a:rPr lang="en-US" altLang="zh-CN" sz="2000" b="1" i="1" baseline="-25000" dirty="0">
                <a:latin typeface="Palatino Linotype" panose="02040502050505030304" pitchFamily="18" charset="0"/>
              </a:rPr>
              <a:t>t</a:t>
            </a:r>
            <a:endParaRPr lang="zh-CN" altLang="en-US" b="1" baseline="-25000" dirty="0">
              <a:latin typeface="Palatino Linotype" panose="0204050205050503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521" y="5266643"/>
            <a:ext cx="5428943" cy="101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lah.github.io/posts/2015-08-Understanding-LSTMs/img/LSTM3-C-lin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-420" r="26996" b="420"/>
          <a:stretch/>
        </p:blipFill>
        <p:spPr bwMode="auto">
          <a:xfrm>
            <a:off x="4392395" y="1675252"/>
            <a:ext cx="3942730" cy="252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长短期记忆网络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(LSTM)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1562" y="6177468"/>
            <a:ext cx="2266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http://colah.github.io/posts/2015-08-Understanding-LSTMs/</a:t>
            </a:r>
            <a:endParaRPr lang="zh-CN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8842" y="1879463"/>
            <a:ext cx="3580895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细胞状态</a:t>
            </a:r>
            <a:r>
              <a:rPr lang="en-US" altLang="zh-CN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模型中的信息传输带（记忆体）</a:t>
            </a:r>
            <a:endParaRPr lang="en-US" altLang="zh-CN" sz="20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基本思想：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利用三种</a:t>
            </a:r>
            <a:r>
              <a:rPr lang="en-US" altLang="zh-CN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门</a:t>
            </a:r>
            <a:r>
              <a:rPr lang="en-US" altLang="zh-CN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结构（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忘记门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输入门、输出门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）去除或者增加信息到细胞状态</a:t>
            </a:r>
          </a:p>
          <a:p>
            <a:endParaRPr lang="zh-CN" altLang="en-US" sz="20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4" descr="https://upload-images.jianshu.io/upload_images/42741-7169541c790efd13.png?imageMogr2/auto-orient/strip%7CimageView2/2/w/19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340" y="4567858"/>
            <a:ext cx="1319401" cy="161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598842" y="4567858"/>
            <a:ext cx="636239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门是选择信息通过的结构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，由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sigmoid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神经网络层跟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逐点相乘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（不是点乘）操作组成，</a:t>
            </a:r>
            <a:r>
              <a:rPr lang="en-US" altLang="zh-CN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sigmoid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输出值为</a:t>
            </a:r>
            <a:r>
              <a:rPr lang="en-US" altLang="zh-CN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[0..1]</a:t>
            </a:r>
            <a:r>
              <a:rPr lang="zh-CN" altLang="en-US" sz="2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之间，表示允许信息通过量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2760985" y="5969602"/>
            <a:ext cx="458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[1,3,3] ⊙ [0.3,0.4,0.5] =[0.3,1.2, 1.5]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2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长短期记忆网络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(LSTM)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1561" y="6177468"/>
            <a:ext cx="45901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http://colah.github.io/posts/2015-08-Understanding-LSTMs/</a:t>
            </a:r>
            <a:endParaRPr lang="zh-CN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8842" y="1734255"/>
            <a:ext cx="4022319" cy="224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忘记门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决定从细胞状态中丢弃或忘记的信息</a:t>
            </a:r>
            <a:endParaRPr lang="en-US" altLang="zh-CN" sz="24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基于当前的输入 </a:t>
            </a:r>
            <a:r>
              <a:rPr lang="en-US" altLang="zh-CN" sz="2800" i="1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800" i="1" baseline="-25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与先前的输出 </a:t>
            </a:r>
            <a:r>
              <a:rPr lang="en-US" altLang="zh-CN" sz="2800" i="1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aseline="-25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t-1</a:t>
            </a:r>
            <a:endParaRPr lang="zh-CN" altLang="en-US" sz="24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://colah.github.io/posts/2015-08-Understanding-LSTMs/img/LSTM3-focus-f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1751" y="1414668"/>
            <a:ext cx="3942129" cy="252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lah.github.io/posts/2015-08-Understanding-LSTMs/img/LSTM3-focus-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40509" b="36622"/>
          <a:stretch/>
        </p:blipFill>
        <p:spPr bwMode="auto">
          <a:xfrm>
            <a:off x="5211096" y="4291315"/>
            <a:ext cx="4044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266" y="3454412"/>
            <a:ext cx="1179394" cy="16747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022" y="6302566"/>
            <a:ext cx="1543129" cy="33656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 flipV="1">
            <a:off x="4728110" y="3490936"/>
            <a:ext cx="640303" cy="6101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275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长短期记忆网络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(LSTM)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1561" y="6177468"/>
            <a:ext cx="46233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http://colah.github.io/posts/2015-08-Understanding-LSTMs/</a:t>
            </a:r>
            <a:endParaRPr lang="zh-CN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8842" y="1734255"/>
            <a:ext cx="4327011" cy="2089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输入门</a:t>
            </a: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:sigmoid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层，决定给细胞状态中增加新的信息</a:t>
            </a:r>
            <a:endParaRPr lang="en-US" altLang="zh-CN" sz="24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tanh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层创建了一个新的候选值向量，用于加入细胞状态</a:t>
            </a:r>
            <a:endParaRPr lang="en-US" altLang="zh-CN" sz="24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022" y="6302566"/>
            <a:ext cx="1543129" cy="336567"/>
          </a:xfrm>
          <a:prstGeom prst="rect">
            <a:avLst/>
          </a:prstGeom>
        </p:spPr>
      </p:pic>
      <p:pic>
        <p:nvPicPr>
          <p:cNvPr id="1026" name="Picture 2" descr="http://colah.github.io/posts/2015-08-Understanding-LSTMs/img/LSTM3-focus-i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25853" y="1149653"/>
            <a:ext cx="3815024" cy="240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colah.github.io/posts/2015-08-Understanding-LSTMs/img/LSTM3-focus-i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6766" y="3865402"/>
            <a:ext cx="3765986" cy="1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02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10599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概述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2447" y="1069733"/>
            <a:ext cx="8495284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统计机器翻译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( 1990s-2010s )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ts val="1200"/>
              </a:spcBef>
              <a:buClrTx/>
              <a:buFontTx/>
              <a:buChar char="–"/>
              <a:defRPr/>
            </a:pP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           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可分解为</a:t>
            </a:r>
            <a:endParaRPr lang="en-US" altLang="zh-CN" sz="2200" b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120000"/>
              </a:lnSpc>
              <a:spcBef>
                <a:spcPts val="1200"/>
              </a:spcBef>
              <a:buClrTx/>
              <a:buFontTx/>
              <a:buChar char="–"/>
              <a:defRPr/>
            </a:pPr>
            <a:r>
              <a:rPr lang="en-US" altLang="zh-CN" sz="2200" i="1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是句子</a:t>
            </a:r>
            <a:r>
              <a:rPr lang="en-US" altLang="zh-CN" sz="2200" b="0" i="1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0" i="1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中词汇的对应关系，包括多种复杂情况</a:t>
            </a:r>
            <a:endParaRPr lang="zh-CN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271055"/>
            <a:ext cx="89008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from Abigail See’s PPT (https://web.stanford.edu/class/archive/cs/cs224n/cs224n.1184/lectures/lecture10.pdf)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46" y="1637659"/>
            <a:ext cx="942982" cy="4762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244" y="1637659"/>
            <a:ext cx="1428280" cy="483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76" y="3668357"/>
            <a:ext cx="4006001" cy="19845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29545" y="3190004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有些词汇没有对应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106" y="3668357"/>
            <a:ext cx="4340514" cy="23438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83036" y="320036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一对多对应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78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长短期记忆网络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(LSTM)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1562" y="6177468"/>
            <a:ext cx="2266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http://colah.github.io/posts/2015-08-Understanding-LSTMs/</a:t>
            </a:r>
            <a:endParaRPr lang="zh-CN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2881" y="1675252"/>
            <a:ext cx="4150139" cy="596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细胞状态从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-1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更新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022" y="6302566"/>
            <a:ext cx="1543129" cy="336567"/>
          </a:xfrm>
          <a:prstGeom prst="rect">
            <a:avLst/>
          </a:prstGeom>
        </p:spPr>
      </p:pic>
      <p:pic>
        <p:nvPicPr>
          <p:cNvPr id="1044" name="Picture 20" descr="http://colah.github.io/posts/2015-08-Understanding-LSTMs/img/LSTM3-focus-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6" t="41636" r="11163" b="30942"/>
          <a:stretch/>
        </p:blipFill>
        <p:spPr bwMode="auto">
          <a:xfrm>
            <a:off x="777817" y="2437099"/>
            <a:ext cx="3800265" cy="85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http://colah.github.io/posts/2015-08-Understanding-LSTMs/img/LSTM3-focus-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5"/>
          <a:stretch/>
        </p:blipFill>
        <p:spPr bwMode="auto">
          <a:xfrm>
            <a:off x="4578082" y="969466"/>
            <a:ext cx="4111168" cy="26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线形标注 1 16"/>
          <p:cNvSpPr/>
          <p:nvPr/>
        </p:nvSpPr>
        <p:spPr bwMode="auto">
          <a:xfrm>
            <a:off x="602881" y="3797721"/>
            <a:ext cx="1613070" cy="489144"/>
          </a:xfrm>
          <a:prstGeom prst="borderCallout1">
            <a:avLst>
              <a:gd name="adj1" fmla="val 601"/>
              <a:gd name="adj2" fmla="val 36790"/>
              <a:gd name="adj3" fmla="val -152620"/>
              <a:gd name="adj4" fmla="val 10206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忘记老信息</a:t>
            </a:r>
          </a:p>
        </p:txBody>
      </p:sp>
      <p:sp>
        <p:nvSpPr>
          <p:cNvPr id="31" name="线形标注 1 30"/>
          <p:cNvSpPr/>
          <p:nvPr/>
        </p:nvSpPr>
        <p:spPr bwMode="auto">
          <a:xfrm>
            <a:off x="2467898" y="3797721"/>
            <a:ext cx="1613070" cy="489144"/>
          </a:xfrm>
          <a:prstGeom prst="borderCallout1">
            <a:avLst>
              <a:gd name="adj1" fmla="val 601"/>
              <a:gd name="adj2" fmla="val 36790"/>
              <a:gd name="adj3" fmla="val -142570"/>
              <a:gd name="adj4" fmla="val 801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增加新信息</a:t>
            </a:r>
          </a:p>
        </p:txBody>
      </p:sp>
      <p:sp>
        <p:nvSpPr>
          <p:cNvPr id="18" name="椭圆 17"/>
          <p:cNvSpPr/>
          <p:nvPr/>
        </p:nvSpPr>
        <p:spPr bwMode="auto">
          <a:xfrm>
            <a:off x="3687677" y="2665989"/>
            <a:ext cx="393291" cy="3146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  <p:sp>
        <p:nvSpPr>
          <p:cNvPr id="33" name="线形标注 1 32"/>
          <p:cNvSpPr/>
          <p:nvPr/>
        </p:nvSpPr>
        <p:spPr bwMode="auto">
          <a:xfrm>
            <a:off x="4438952" y="3821026"/>
            <a:ext cx="1613070" cy="489144"/>
          </a:xfrm>
          <a:prstGeom prst="borderCallout1">
            <a:avLst>
              <a:gd name="adj1" fmla="val 601"/>
              <a:gd name="adj2" fmla="val 36790"/>
              <a:gd name="adj3" fmla="val -178752"/>
              <a:gd name="adj4" fmla="val -27161"/>
            </a:avLst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逐点相乘</a:t>
            </a:r>
          </a:p>
        </p:txBody>
      </p:sp>
    </p:spTree>
    <p:extLst>
      <p:ext uri="{BB962C8B-B14F-4D97-AF65-F5344CB8AC3E}">
        <p14:creationId xmlns:p14="http://schemas.microsoft.com/office/powerpoint/2010/main" val="132313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长短期记忆网络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(LSTM)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1562" y="6177468"/>
            <a:ext cx="2266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http://colah.github.io/posts/2015-08-Understanding-LSTMs/</a:t>
            </a:r>
            <a:endParaRPr lang="zh-CN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2881" y="1675252"/>
            <a:ext cx="4150139" cy="4526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输出门：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输出一个过滤版本的细胞状态</a:t>
            </a:r>
            <a:r>
              <a:rPr lang="en-US" altLang="zh-CN" sz="2800" i="1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aseline="-2500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</a:t>
            </a:r>
            <a:endParaRPr lang="en-US" altLang="zh-CN" sz="2800" baseline="-250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tanh</a:t>
            </a:r>
            <a:r>
              <a:rPr lang="zh-CN" altLang="en-US" sz="28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层将部分细胞中数值转化为</a:t>
            </a:r>
            <a:r>
              <a:rPr lang="en-US" altLang="zh-CN" sz="28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[-1, 1]</a:t>
            </a:r>
            <a:r>
              <a:rPr lang="zh-CN" altLang="en-US" sz="28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之间的数</a:t>
            </a:r>
            <a:endParaRPr lang="en-US" altLang="zh-CN" sz="28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sigmoid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层根据输入 </a:t>
            </a:r>
            <a:r>
              <a:rPr lang="en-US" altLang="zh-CN" sz="2800" i="1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 err="1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800" i="1" baseline="-25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与先前的输出 </a:t>
            </a:r>
            <a:r>
              <a:rPr lang="en-US" altLang="zh-CN" sz="2800" i="1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aseline="-250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t-1</a:t>
            </a:r>
            <a:r>
              <a:rPr lang="zh-CN" altLang="en-US" sz="24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决定哪部分细胞状态要输出</a:t>
            </a:r>
            <a:endParaRPr lang="en-US" altLang="zh-CN" sz="24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022" y="6302566"/>
            <a:ext cx="1543129" cy="336567"/>
          </a:xfrm>
          <a:prstGeom prst="rect">
            <a:avLst/>
          </a:prstGeom>
        </p:spPr>
      </p:pic>
      <p:pic>
        <p:nvPicPr>
          <p:cNvPr id="1026" name="Picture 2" descr="http://colah.github.io/posts/2015-08-Understanding-LSTMs/img/LSTM3-focus-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4"/>
          <a:stretch/>
        </p:blipFill>
        <p:spPr bwMode="auto">
          <a:xfrm>
            <a:off x="4601496" y="1347135"/>
            <a:ext cx="4208207" cy="266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colah.github.io/posts/2015-08-Understanding-LSTMs/img/LSTM3-focus-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5" t="32271" b="27004"/>
          <a:stretch/>
        </p:blipFill>
        <p:spPr bwMode="auto">
          <a:xfrm>
            <a:off x="4728110" y="4132905"/>
            <a:ext cx="4495870" cy="118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2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9827" y="969466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长短期记忆网络</a:t>
            </a:r>
            <a:r>
              <a:rPr lang="en-US" altLang="zh-CN" sz="28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(LSTM)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93902D-6335-4ECC-8908-6D73F795CA08}"/>
              </a:ext>
            </a:extLst>
          </p:cNvPr>
          <p:cNvSpPr/>
          <p:nvPr/>
        </p:nvSpPr>
        <p:spPr>
          <a:xfrm>
            <a:off x="0" y="6300028"/>
            <a:ext cx="796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https://towardsdatascience.com/animated-rnn-lstm-and-gru-ef124d06cf45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9BE6D3-51F2-4A91-AD3C-6DDAB9E28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46" y="1675252"/>
            <a:ext cx="6983721" cy="462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854" y="2108239"/>
            <a:ext cx="6258292" cy="25723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9592" y="188640"/>
            <a:ext cx="465383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3.4.2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应用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400" b="0" i="0" u="none" strike="noStrike" kern="0" cap="none" spc="0" normalizeH="0" baseline="0" noProof="0" dirty="0">
              <a:ln>
                <a:noFill/>
              </a:ln>
              <a:solidFill>
                <a:srgbClr val="1557AE"/>
              </a:solidFill>
              <a:effectLst/>
              <a:uLnTx/>
              <a:uFillTx/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9827" y="969466"/>
            <a:ext cx="8576567" cy="97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l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Encoder-Decoder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框架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557AE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用于解决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1557AE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end-to-end（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557AE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包括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1557AE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seq2seq）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557AE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问题的一种架构。典型问题如翻译、问答等</a:t>
            </a:r>
          </a:p>
        </p:txBody>
      </p:sp>
      <p:sp>
        <p:nvSpPr>
          <p:cNvPr id="12" name="矩形 11"/>
          <p:cNvSpPr/>
          <p:nvPr/>
        </p:nvSpPr>
        <p:spPr>
          <a:xfrm>
            <a:off x="439826" y="4941736"/>
            <a:ext cx="8467505" cy="9467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69900" indent="-4699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把一个变长序列编码成固定长度向量形式的隐含状态，然后解码为另一种变长的序列 </a:t>
            </a:r>
            <a:endParaRPr lang="en-US" altLang="zh-CN" sz="24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7665" y="6268317"/>
            <a:ext cx="5752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Neubig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G. Neural Machine Translation and Sequence-to-sequence Models: A Tutorial.[J].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arXiv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: Computation and Language, 2017.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34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383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3.4.2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应用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400" b="0" i="0" u="none" strike="noStrike" kern="0" cap="none" spc="0" normalizeH="0" baseline="0" noProof="0" dirty="0">
              <a:ln>
                <a:noFill/>
              </a:ln>
              <a:solidFill>
                <a:srgbClr val="1557AE"/>
              </a:solidFill>
              <a:effectLst/>
              <a:uLnTx/>
              <a:uFillTx/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5958224"/>
            <a:ext cx="2772539" cy="513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https://aclanthology.org/N18-1202.pdf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发表时间：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2018.02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ahoma"/>
              <a:ea typeface="黑体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DF941F-08D2-4492-8B31-5C1059AB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" y="1893267"/>
            <a:ext cx="8219439" cy="3743933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1EB5274-443E-46E1-84A2-3C0679DAE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28" y="5708755"/>
            <a:ext cx="1737142" cy="96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4859B9-E880-4FDF-840D-8E303A98BDC8}"/>
              </a:ext>
            </a:extLst>
          </p:cNvPr>
          <p:cNvSpPr txBox="1"/>
          <p:nvPr/>
        </p:nvSpPr>
        <p:spPr>
          <a:xfrm>
            <a:off x="185571" y="1012179"/>
            <a:ext cx="4561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kern="0" dirty="0" err="1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ELMo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架构：双层双向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endParaRPr lang="zh-CN" altLang="en-US" sz="24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6094DFF-C11B-4CC8-9E4D-3E0B7465258C}"/>
              </a:ext>
            </a:extLst>
          </p:cNvPr>
          <p:cNvSpPr txBox="1">
            <a:spLocks/>
          </p:cNvSpPr>
          <p:nvPr/>
        </p:nvSpPr>
        <p:spPr bwMode="auto">
          <a:xfrm>
            <a:off x="258184" y="969464"/>
            <a:ext cx="4646327" cy="560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类网络架构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固有缺陷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）梯度消失或者爆炸；（</a:t>
            </a: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）难以并行计算，效率低下。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buSzTx/>
              <a:buNone/>
              <a:tabLst/>
              <a:defRPr/>
            </a:pP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69900" marR="0" lvl="0" indent="-46990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2017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年，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Google Brain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Google Research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提出了以多头自注意力机制为核心的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网络，在计算机视觉、自然语言处理等多个领域广泛应用。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C248A2-CEA3-43A8-8D75-5B91792E3B13}"/>
              </a:ext>
            </a:extLst>
          </p:cNvPr>
          <p:cNvSpPr txBox="1"/>
          <p:nvPr/>
        </p:nvSpPr>
        <p:spPr>
          <a:xfrm>
            <a:off x="258184" y="5859680"/>
            <a:ext cx="472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b="0" i="0" dirty="0">
                <a:solidFill>
                  <a:srgbClr val="31589C"/>
                </a:solidFill>
                <a:effectLst/>
                <a:latin typeface="Arial" panose="020B0604020202020204" pitchFamily="34" charset="0"/>
              </a:rPr>
              <a:t>Vaswani A. Attention is all you need[J]. Advances in Neural Information Processing Systems, 2017. </a:t>
            </a:r>
            <a:r>
              <a:rPr lang="zh-CN" altLang="en-US" sz="1400" b="1" i="0" dirty="0">
                <a:solidFill>
                  <a:srgbClr val="31589C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sz="1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136,799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次）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BA59C6-AED7-4882-AE78-AD8F79BCCDF7}"/>
              </a:ext>
            </a:extLst>
          </p:cNvPr>
          <p:cNvGrpSpPr/>
          <p:nvPr/>
        </p:nvGrpSpPr>
        <p:grpSpPr>
          <a:xfrm>
            <a:off x="4979889" y="969464"/>
            <a:ext cx="3724284" cy="5463609"/>
            <a:chOff x="4979889" y="969464"/>
            <a:chExt cx="3724284" cy="546360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7AB0900-0162-4DAB-BD3E-4667ACD39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9889" y="969464"/>
              <a:ext cx="3724284" cy="5463609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A01744-2915-4347-8642-CCDB133C13FC}"/>
                </a:ext>
              </a:extLst>
            </p:cNvPr>
            <p:cNvSpPr/>
            <p:nvPr/>
          </p:nvSpPr>
          <p:spPr bwMode="auto">
            <a:xfrm>
              <a:off x="5507917" y="2377440"/>
              <a:ext cx="1161826" cy="441064"/>
            </a:xfrm>
            <a:prstGeom prst="rect">
              <a:avLst/>
            </a:prstGeom>
            <a:solidFill>
              <a:srgbClr val="EC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zh-CN" altLang="en-US" sz="240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编码器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73C0BB0-B095-44E1-9913-C35F62B75D10}"/>
                </a:ext>
              </a:extLst>
            </p:cNvPr>
            <p:cNvSpPr/>
            <p:nvPr/>
          </p:nvSpPr>
          <p:spPr bwMode="auto">
            <a:xfrm>
              <a:off x="7003564" y="969464"/>
              <a:ext cx="1161826" cy="441064"/>
            </a:xfrm>
            <a:prstGeom prst="rect">
              <a:avLst/>
            </a:prstGeom>
            <a:solidFill>
              <a:srgbClr val="EC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zh-CN" altLang="en-US" sz="240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解码器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89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C248A2-CEA3-43A8-8D75-5B91792E3B13}"/>
              </a:ext>
            </a:extLst>
          </p:cNvPr>
          <p:cNvSpPr txBox="1"/>
          <p:nvPr/>
        </p:nvSpPr>
        <p:spPr>
          <a:xfrm>
            <a:off x="6186541" y="5877958"/>
            <a:ext cx="297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缩放点积注意力机制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35DD43-68AC-44EC-A644-F6649B4E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52" y="1336482"/>
            <a:ext cx="2405246" cy="45231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15B0EA-F1C0-4C91-9EF7-5E37F00B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03" y="4820442"/>
            <a:ext cx="5382030" cy="853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F972F96-F688-440F-BD9B-912A5A169231}"/>
              </a:ext>
            </a:extLst>
          </p:cNvPr>
          <p:cNvSpPr txBox="1">
            <a:spLocks/>
          </p:cNvSpPr>
          <p:nvPr/>
        </p:nvSpPr>
        <p:spPr bwMode="auto">
          <a:xfrm>
            <a:off x="258184" y="1292196"/>
            <a:ext cx="6215668" cy="2021161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什么是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自注意力（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Self-attention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）机制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？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31589C"/>
              </a:solidFill>
              <a:effectLst/>
              <a:uLnTx/>
              <a:uFillTx/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注意力机制通常可以看作是一个查询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(Query)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与键值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(Key-Value)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对之间的映射；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“自”的体现：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Query = Key = Query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1589C"/>
                </a:solidFill>
                <a:effectLst/>
                <a:uLnTx/>
                <a:uFillTx/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1589C"/>
              </a:solidFill>
              <a:effectLst/>
              <a:uLnTx/>
              <a:uFillTx/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858EC584-AEFF-434A-AC8B-441379D0C7CF}"/>
              </a:ext>
            </a:extLst>
          </p:cNvPr>
          <p:cNvSpPr txBox="1">
            <a:spLocks/>
          </p:cNvSpPr>
          <p:nvPr/>
        </p:nvSpPr>
        <p:spPr bwMode="auto">
          <a:xfrm>
            <a:off x="258184" y="3543893"/>
            <a:ext cx="6215668" cy="985079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为什么要缩放？</a:t>
            </a: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防止梯度消失。（</a:t>
            </a:r>
            <a:r>
              <a:rPr lang="zh-CN" altLang="en-US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为什么可能出现梯度消失？</a:t>
            </a: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1589C"/>
              </a:solidFill>
              <a:effectLst/>
              <a:uLnTx/>
              <a:uFillTx/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8A6844-7027-4137-A967-6A29EBD36CCF}"/>
              </a:ext>
            </a:extLst>
          </p:cNvPr>
          <p:cNvSpPr txBox="1"/>
          <p:nvPr/>
        </p:nvSpPr>
        <p:spPr>
          <a:xfrm>
            <a:off x="288222" y="6220392"/>
            <a:ext cx="73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/>
              <a:t>https://uvadlc-notebooks.readthedocs.io/en/latest/tutorial_notebooks/tutorial6/Transf</a:t>
            </a:r>
          </a:p>
          <a:p>
            <a:pPr algn="just"/>
            <a:r>
              <a:rPr lang="en-US" altLang="zh-CN" sz="1400" dirty="0"/>
              <a:t>ormers_and_MHAttention.html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80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2D60EA41-887A-466E-B834-1DCC9B5DF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73" y="1215614"/>
            <a:ext cx="3129627" cy="472831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C1C25C2-D5C1-4D77-917E-84839393EAFF}"/>
              </a:ext>
            </a:extLst>
          </p:cNvPr>
          <p:cNvSpPr txBox="1">
            <a:spLocks/>
          </p:cNvSpPr>
          <p:nvPr/>
        </p:nvSpPr>
        <p:spPr bwMode="auto">
          <a:xfrm>
            <a:off x="3453205" y="1280162"/>
            <a:ext cx="5458322" cy="1818041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为什么需要</a:t>
            </a:r>
            <a:r>
              <a:rPr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多头注意力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？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缩放点积注意力机制内部不涉及可学习参数，表达能力有限；</a:t>
            </a:r>
            <a:endParaRPr lang="en-US" altLang="zh-CN" sz="20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多头代表多个映射空间，增强表达能力。</a:t>
            </a:r>
            <a:endParaRPr lang="en-US" altLang="zh-CN" sz="20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80FD4D-2C9F-4BA1-AEA3-38CCB4B00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205" y="3553200"/>
            <a:ext cx="5458322" cy="70157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F48A5FA8-2C86-4ED8-A1F6-312E9A7EAD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53205" y="4709773"/>
                <a:ext cx="5458322" cy="1234151"/>
              </a:xfrm>
              <a:prstGeom prst="rect">
                <a:avLst/>
              </a:prstGeom>
              <a:solidFill>
                <a:srgbClr val="ECFFFF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just" eaLnBrk="1" hangingPunct="1">
                  <a:lnSpc>
                    <a:spcPct val="120000"/>
                  </a:lnSpc>
                  <a:spcBef>
                    <a:spcPts val="600"/>
                  </a:spcBef>
                  <a:buClr>
                    <a:srgbClr val="31589C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b="0" i="1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𝑄</m:t>
                          </m:r>
                        </m:sup>
                      </m:sSubSup>
                      <m:r>
                        <a:rPr lang="en-US" altLang="zh-CN" sz="2000" b="0" i="1" kern="0" smtClean="0">
                          <a:solidFill>
                            <a:srgbClr val="31589C"/>
                          </a:solidFill>
                          <a:latin typeface="Cambria Math" panose="02040503050406030204" pitchFamily="18" charset="0"/>
                          <a:ea typeface="方正兰亭中黑_GBK" panose="02000000000000000000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CN" sz="2000" b="0" i="1" ker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ker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b="0" i="1" ker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altLang="zh-CN" sz="2000" b="0" i="1" kern="0" smtClean="0">
                          <a:solidFill>
                            <a:srgbClr val="31589C"/>
                          </a:solidFill>
                          <a:latin typeface="Cambria Math" panose="02040503050406030204" pitchFamily="18" charset="0"/>
                          <a:ea typeface="方正兰亭中黑_GBK" panose="02000000000000000000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000" b="0" i="1" kern="0" smtClean="0">
                          <a:solidFill>
                            <a:srgbClr val="31589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kern="0" dirty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kern="0" dirty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b="0" i="1" kern="0" dirty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kern="0" dirty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b="0" i="1" kern="0" dirty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zh-CN" sz="2000" b="0" i="1" kern="0" dirty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000" b="0" i="1" kern="0" dirty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kern="0" dirty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b="0" i="1" kern="0" dirty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en-US" altLang="zh-CN" sz="2000" b="0" i="1" kern="0" dirty="0" smtClean="0">
                          <a:solidFill>
                            <a:srgbClr val="31589C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0" i="1" kern="0" dirty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zh-CN" sz="2000" b="0" i="1" ker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  <a:ea typeface="方正兰亭中黑_GBK" panose="02000000000000000000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ker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  <a:ea typeface="方正兰亭中黑_GBK" panose="02000000000000000000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000" b="0" i="1" ker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  <a:ea typeface="方正兰亭中黑_GBK" panose="02000000000000000000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b="0" i="1" kern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  <a:ea typeface="方正兰亭中黑_GBK" panose="02000000000000000000" pitchFamily="2" charset="-122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sup>
                          </m:sSubSup>
                          <m:r>
                            <a:rPr lang="en-US" altLang="zh-CN" sz="2000" b="0" i="1" ker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000" b="0" i="1" kern="0" dirty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kern="0" dirty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000" b="0" i="1" kern="0" dirty="0">
                                      <a:solidFill>
                                        <a:srgbClr val="3158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kern="0" dirty="0">
                                      <a:solidFill>
                                        <a:srgbClr val="31589C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000" b="0" i="1" kern="0" dirty="0">
                                      <a:solidFill>
                                        <a:srgbClr val="31589C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  <m:r>
                                <a:rPr lang="en-US" altLang="zh-CN" sz="2000" b="0" i="1" kern="0" dirty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CN" sz="2000" b="0" i="1" kern="0" dirty="0">
                                      <a:solidFill>
                                        <a:srgbClr val="31589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kern="0" dirty="0">
                                      <a:solidFill>
                                        <a:srgbClr val="31589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000" b="0" i="1" kern="0" dirty="0" smtClean="0">
                                      <a:solidFill>
                                        <a:srgbClr val="31589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000" b="0" i="1" kern="0" dirty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kern="0" dirty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b="0" i="1" kern="0" dirty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kern="0" dirty="0" smtClean="0">
                          <a:solidFill>
                            <a:srgbClr val="3158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kern="0" dirty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kern="0" dirty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b="0" i="1" kern="0" dirty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000" b="0" i="1" kern="0" dirty="0" smtClean="0">
                          <a:solidFill>
                            <a:srgbClr val="3158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kern="0" dirty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kern="0" dirty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kern="0" dirty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b="0" i="1" kern="0" dirty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kern="0" dirty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CN" sz="2000" b="0" i="1" kern="0" dirty="0" smtClean="0">
                          <a:solidFill>
                            <a:srgbClr val="3158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512</m:t>
                          </m:r>
                        </m:num>
                        <m:den>
                          <m:r>
                            <a:rPr lang="en-US" altLang="zh-CN" sz="2000" b="0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000" b="0" i="1" kern="0" dirty="0" smtClean="0">
                          <a:solidFill>
                            <a:srgbClr val="31589C"/>
                          </a:solidFill>
                          <a:latin typeface="Cambria Math" panose="02040503050406030204" pitchFamily="18" charset="0"/>
                        </a:rPr>
                        <m:t>=64.</m:t>
                      </m:r>
                    </m:oMath>
                  </m:oMathPara>
                </a14:m>
                <a:endParaRPr lang="en-US" altLang="zh-CN" sz="2000" b="0" kern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F48A5FA8-2C86-4ED8-A1F6-312E9A7EA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3205" y="4709773"/>
                <a:ext cx="5458322" cy="12341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7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C1C25C2-D5C1-4D77-917E-84839393EAFF}"/>
              </a:ext>
            </a:extLst>
          </p:cNvPr>
          <p:cNvSpPr txBox="1">
            <a:spLocks/>
          </p:cNvSpPr>
          <p:nvPr/>
        </p:nvSpPr>
        <p:spPr bwMode="auto">
          <a:xfrm>
            <a:off x="247426" y="1280162"/>
            <a:ext cx="5733826" cy="1818041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为什么需要</a:t>
            </a:r>
            <a:r>
              <a:rPr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位置编码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？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多头注意力（</a:t>
            </a:r>
            <a:r>
              <a:rPr lang="en-US" altLang="zh-CN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MHA</a:t>
            </a: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）机制克服了类</a:t>
            </a:r>
            <a:r>
              <a:rPr lang="en-US" altLang="zh-CN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计算的效率低下问题，即</a:t>
            </a:r>
            <a:r>
              <a:rPr lang="zh-CN" altLang="en-US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计算并行</a:t>
            </a: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MHA</a:t>
            </a: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损失了序列信息。</a:t>
            </a:r>
            <a:endParaRPr lang="en-US" altLang="zh-CN" sz="20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EB4E54-8B27-43CF-988C-5868EAB9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36" y="1290919"/>
            <a:ext cx="2730238" cy="496465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DED45F-0AEC-4D24-A495-66F1FC99F8EB}"/>
              </a:ext>
            </a:extLst>
          </p:cNvPr>
          <p:cNvSpPr/>
          <p:nvPr/>
        </p:nvSpPr>
        <p:spPr bwMode="auto">
          <a:xfrm>
            <a:off x="6166336" y="4335332"/>
            <a:ext cx="2730238" cy="60242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02279F2A-F842-49C1-B5C0-57330530ED6C}"/>
              </a:ext>
            </a:extLst>
          </p:cNvPr>
          <p:cNvSpPr txBox="1">
            <a:spLocks/>
          </p:cNvSpPr>
          <p:nvPr/>
        </p:nvSpPr>
        <p:spPr bwMode="auto">
          <a:xfrm>
            <a:off x="247425" y="3306547"/>
            <a:ext cx="5733825" cy="535249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如何融入单词位置信息？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FE8A859-D517-473A-9FED-06C0A570C431}"/>
              </a:ext>
            </a:extLst>
          </p:cNvPr>
          <p:cNvSpPr txBox="1">
            <a:spLocks/>
          </p:cNvSpPr>
          <p:nvPr/>
        </p:nvSpPr>
        <p:spPr bwMode="auto">
          <a:xfrm>
            <a:off x="247424" y="4050140"/>
            <a:ext cx="5733825" cy="2286114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融入位置信息应具备以下特性：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为句子中每个单词输出</a:t>
            </a:r>
            <a:r>
              <a:rPr lang="zh-CN" altLang="en-US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唯一</a:t>
            </a: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编码；</a:t>
            </a:r>
            <a:endParaRPr lang="en-US" altLang="zh-CN" sz="20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在不同句子中任意两个位置之间的距离应保持</a:t>
            </a:r>
            <a:r>
              <a:rPr lang="zh-CN" altLang="en-US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一致</a:t>
            </a: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；</a:t>
            </a:r>
            <a:r>
              <a:rPr lang="zh-CN" altLang="en-US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相邻</a:t>
            </a:r>
            <a:r>
              <a:rPr lang="en-US" altLang="zh-CN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sz="18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的表示差值与句子长度无关。</a:t>
            </a:r>
            <a:endParaRPr lang="en-US" altLang="zh-CN" sz="20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可以</a:t>
            </a:r>
            <a:r>
              <a:rPr lang="zh-CN" altLang="en-US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泛化</a:t>
            </a: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到更长的句子。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8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EB4E54-8B27-43CF-988C-5868EAB9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36" y="1290919"/>
            <a:ext cx="2730238" cy="496465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DED45F-0AEC-4D24-A495-66F1FC99F8EB}"/>
              </a:ext>
            </a:extLst>
          </p:cNvPr>
          <p:cNvSpPr/>
          <p:nvPr/>
        </p:nvSpPr>
        <p:spPr bwMode="auto">
          <a:xfrm>
            <a:off x="6166336" y="4335332"/>
            <a:ext cx="2730238" cy="60242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FE8A859-D517-473A-9FED-06C0A570C431}"/>
              </a:ext>
            </a:extLst>
          </p:cNvPr>
          <p:cNvSpPr txBox="1">
            <a:spLocks/>
          </p:cNvSpPr>
          <p:nvPr/>
        </p:nvSpPr>
        <p:spPr bwMode="auto">
          <a:xfrm>
            <a:off x="247424" y="4050140"/>
            <a:ext cx="5733825" cy="2286114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融入位置信息应具备以下特性：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为句子中每个单词输出</a:t>
            </a:r>
            <a:r>
              <a:rPr lang="zh-CN" altLang="en-US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唯一</a:t>
            </a: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编码；</a:t>
            </a:r>
            <a:endParaRPr lang="en-US" altLang="zh-CN" sz="20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在不同句子中任意两个位置之间的距离应保持</a:t>
            </a:r>
            <a:r>
              <a:rPr lang="zh-CN" altLang="en-US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一致</a:t>
            </a: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20000" lvl="1" indent="-3600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可以</a:t>
            </a:r>
            <a:r>
              <a:rPr lang="zh-CN" altLang="en-US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泛化</a:t>
            </a:r>
            <a:r>
              <a:rPr lang="zh-CN" altLang="en-US" sz="20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到更长的句子。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00B00-4805-48CD-933B-D90EFFC75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24" y="1219706"/>
            <a:ext cx="5669281" cy="106536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C8504364-B2E9-4B97-8F05-A180FA31AB4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63149" y="2680754"/>
                <a:ext cx="5733825" cy="973707"/>
              </a:xfrm>
              <a:prstGeom prst="rect">
                <a:avLst/>
              </a:prstGeom>
              <a:solidFill>
                <a:srgbClr val="ECFFFF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just" eaLnBrk="1" hangingPunct="1">
                  <a:lnSpc>
                    <a:spcPct val="120000"/>
                  </a:lnSpc>
                  <a:spcBef>
                    <a:spcPts val="600"/>
                  </a:spcBef>
                  <a:buClr>
                    <a:srgbClr val="31589C"/>
                  </a:buClr>
                  <a:buSz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0,255</m:t>
                        </m:r>
                      </m:e>
                    </m:d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=512, 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𝑝𝑜𝑠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</m:d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sz="2400" b="0" kern="0" dirty="0">
                    <a:solidFill>
                      <a:srgbClr val="31589C"/>
                    </a:solidFill>
                    <a:latin typeface="Times New Roman" panose="02020603050405020304" pitchFamily="18" charset="0"/>
                    <a:ea typeface="方正兰亭中黑_GBK" panose="02000000000000000000" pitchFamily="2" charset="-122"/>
                    <a:cs typeface="Times New Roman" panose="02020603050405020304" pitchFamily="18" charset="0"/>
                  </a:rPr>
                  <a:t>为序列或句子长度，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400" b="0" i="1" ker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[2</m:t>
                    </m:r>
                    <m:r>
                      <a:rPr lang="zh-CN" altLang="en-US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10000∙2</m:t>
                    </m:r>
                    <m:r>
                      <a:rPr lang="zh-CN" altLang="en-US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b="0" kern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C8504364-B2E9-4B97-8F05-A180FA31A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149" y="2680754"/>
                <a:ext cx="5733825" cy="973707"/>
              </a:xfrm>
              <a:prstGeom prst="rect">
                <a:avLst/>
              </a:prstGeom>
              <a:blipFill>
                <a:blip r:embed="rId5"/>
                <a:stretch>
                  <a:fillRect l="-1594" t="-629" r="-1594" b="-1132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5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82" y="3254188"/>
            <a:ext cx="4128500" cy="28601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29" y="3446807"/>
            <a:ext cx="3835520" cy="25653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9592" y="188640"/>
            <a:ext cx="10599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概述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2447" y="1069733"/>
            <a:ext cx="8495284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统计机器翻译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( 1990s-2010s )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ts val="1200"/>
              </a:spcBef>
              <a:buClrTx/>
              <a:buFontTx/>
              <a:buChar char="–"/>
              <a:defRPr/>
            </a:pP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           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可分解为</a:t>
            </a:r>
            <a:endParaRPr lang="en-US" altLang="zh-CN" sz="2200" b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120000"/>
              </a:lnSpc>
              <a:spcBef>
                <a:spcPts val="1200"/>
              </a:spcBef>
              <a:buClrTx/>
              <a:buFontTx/>
              <a:buChar char="–"/>
              <a:defRPr/>
            </a:pPr>
            <a:r>
              <a:rPr lang="en-US" altLang="zh-CN" sz="2200" i="1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是句子</a:t>
            </a:r>
            <a:r>
              <a:rPr lang="en-US" altLang="zh-CN" sz="2200" b="0" i="1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0" i="1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中词汇的对应关系，包括多种复杂情况</a:t>
            </a:r>
            <a:endParaRPr lang="zh-CN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271055"/>
            <a:ext cx="89008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from Abigail See’s PPT (https://web.stanford.edu/class/archive/cs/cs224n/cs224n.1184/lectures/lecture10.pdf)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446" y="1637659"/>
            <a:ext cx="942982" cy="4762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244" y="1637659"/>
            <a:ext cx="1428280" cy="48328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83036" y="320036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多对多对应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2040937" y="3108253"/>
            <a:ext cx="12105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多对一对应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717771" y="5095381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土著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785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C1C25C2-D5C1-4D77-917E-84839393EAFF}"/>
              </a:ext>
            </a:extLst>
          </p:cNvPr>
          <p:cNvSpPr txBox="1">
            <a:spLocks/>
          </p:cNvSpPr>
          <p:nvPr/>
        </p:nvSpPr>
        <p:spPr bwMode="auto">
          <a:xfrm>
            <a:off x="265021" y="1220043"/>
            <a:ext cx="7254574" cy="505608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从离散到连续：二进制与正余弦函数编码的类比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375EEB-3209-4F14-A01E-997A3FB0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58" y="2141501"/>
            <a:ext cx="6211084" cy="43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F2C667-1F52-467A-A6EF-8718A9CC4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3931"/>
            <a:ext cx="9144000" cy="4418176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3C9A553-9DC4-4BD6-890F-2CD342973AD9}"/>
              </a:ext>
            </a:extLst>
          </p:cNvPr>
          <p:cNvSpPr txBox="1">
            <a:spLocks/>
          </p:cNvSpPr>
          <p:nvPr/>
        </p:nvSpPr>
        <p:spPr bwMode="auto">
          <a:xfrm>
            <a:off x="265021" y="1220043"/>
            <a:ext cx="7254574" cy="505608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从离散到连续：二进制与正余弦函数编码的类比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F8CF8B3E-79EA-48AC-A602-570256A074D5}"/>
              </a:ext>
            </a:extLst>
          </p:cNvPr>
          <p:cNvSpPr/>
          <p:nvPr/>
        </p:nvSpPr>
        <p:spPr bwMode="auto">
          <a:xfrm>
            <a:off x="7760183" y="1235230"/>
            <a:ext cx="1204857" cy="823910"/>
          </a:xfrm>
          <a:custGeom>
            <a:avLst/>
            <a:gdLst>
              <a:gd name="connsiteX0" fmla="*/ 0 w 1204857"/>
              <a:gd name="connsiteY0" fmla="*/ 0 h 823910"/>
              <a:gd name="connsiteX1" fmla="*/ 200810 w 1204857"/>
              <a:gd name="connsiteY1" fmla="*/ 0 h 823910"/>
              <a:gd name="connsiteX2" fmla="*/ 200810 w 1204857"/>
              <a:gd name="connsiteY2" fmla="*/ 0 h 823910"/>
              <a:gd name="connsiteX3" fmla="*/ 502024 w 1204857"/>
              <a:gd name="connsiteY3" fmla="*/ 0 h 823910"/>
              <a:gd name="connsiteX4" fmla="*/ 867497 w 1204857"/>
              <a:gd name="connsiteY4" fmla="*/ 0 h 823910"/>
              <a:gd name="connsiteX5" fmla="*/ 1204857 w 1204857"/>
              <a:gd name="connsiteY5" fmla="*/ 0 h 823910"/>
              <a:gd name="connsiteX6" fmla="*/ 1204857 w 1204857"/>
              <a:gd name="connsiteY6" fmla="*/ 480614 h 823910"/>
              <a:gd name="connsiteX7" fmla="*/ 1204857 w 1204857"/>
              <a:gd name="connsiteY7" fmla="*/ 480614 h 823910"/>
              <a:gd name="connsiteX8" fmla="*/ 1204857 w 1204857"/>
              <a:gd name="connsiteY8" fmla="*/ 686592 h 823910"/>
              <a:gd name="connsiteX9" fmla="*/ 1204857 w 1204857"/>
              <a:gd name="connsiteY9" fmla="*/ 823910 h 823910"/>
              <a:gd name="connsiteX10" fmla="*/ 860469 w 1204857"/>
              <a:gd name="connsiteY10" fmla="*/ 823910 h 823910"/>
              <a:gd name="connsiteX11" fmla="*/ 502024 w 1204857"/>
              <a:gd name="connsiteY11" fmla="*/ 823910 h 823910"/>
              <a:gd name="connsiteX12" fmla="*/ 104263 w 1204857"/>
              <a:gd name="connsiteY12" fmla="*/ 958734 h 823910"/>
              <a:gd name="connsiteX13" fmla="*/ -277900 w 1204857"/>
              <a:gd name="connsiteY13" fmla="*/ 1088270 h 823910"/>
              <a:gd name="connsiteX14" fmla="*/ 200810 w 1204857"/>
              <a:gd name="connsiteY14" fmla="*/ 823910 h 823910"/>
              <a:gd name="connsiteX15" fmla="*/ 0 w 1204857"/>
              <a:gd name="connsiteY15" fmla="*/ 823910 h 823910"/>
              <a:gd name="connsiteX16" fmla="*/ 0 w 1204857"/>
              <a:gd name="connsiteY16" fmla="*/ 686592 h 823910"/>
              <a:gd name="connsiteX17" fmla="*/ 0 w 1204857"/>
              <a:gd name="connsiteY17" fmla="*/ 480614 h 823910"/>
              <a:gd name="connsiteX18" fmla="*/ 0 w 1204857"/>
              <a:gd name="connsiteY18" fmla="*/ 480614 h 823910"/>
              <a:gd name="connsiteX19" fmla="*/ 0 w 1204857"/>
              <a:gd name="connsiteY19" fmla="*/ 0 h 82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4857" h="823910" fill="none" extrusionOk="0">
                <a:moveTo>
                  <a:pt x="0" y="0"/>
                </a:moveTo>
                <a:cubicBezTo>
                  <a:pt x="64308" y="1657"/>
                  <a:pt x="112086" y="-4253"/>
                  <a:pt x="200810" y="0"/>
                </a:cubicBezTo>
                <a:lnTo>
                  <a:pt x="200810" y="0"/>
                </a:lnTo>
                <a:cubicBezTo>
                  <a:pt x="317319" y="-10410"/>
                  <a:pt x="414981" y="-12172"/>
                  <a:pt x="502024" y="0"/>
                </a:cubicBezTo>
                <a:cubicBezTo>
                  <a:pt x="583703" y="-11760"/>
                  <a:pt x="792336" y="7215"/>
                  <a:pt x="867497" y="0"/>
                </a:cubicBezTo>
                <a:cubicBezTo>
                  <a:pt x="942658" y="-7215"/>
                  <a:pt x="1117736" y="-3540"/>
                  <a:pt x="1204857" y="0"/>
                </a:cubicBezTo>
                <a:cubicBezTo>
                  <a:pt x="1185806" y="199562"/>
                  <a:pt x="1184871" y="321624"/>
                  <a:pt x="1204857" y="480614"/>
                </a:cubicBezTo>
                <a:lnTo>
                  <a:pt x="1204857" y="480614"/>
                </a:lnTo>
                <a:cubicBezTo>
                  <a:pt x="1209219" y="557495"/>
                  <a:pt x="1205309" y="585607"/>
                  <a:pt x="1204857" y="686592"/>
                </a:cubicBezTo>
                <a:cubicBezTo>
                  <a:pt x="1205358" y="744217"/>
                  <a:pt x="1203070" y="760029"/>
                  <a:pt x="1204857" y="823910"/>
                </a:cubicBezTo>
                <a:cubicBezTo>
                  <a:pt x="1043674" y="840689"/>
                  <a:pt x="956918" y="821649"/>
                  <a:pt x="860469" y="823910"/>
                </a:cubicBezTo>
                <a:cubicBezTo>
                  <a:pt x="764020" y="826171"/>
                  <a:pt x="649406" y="809932"/>
                  <a:pt x="502024" y="823910"/>
                </a:cubicBezTo>
                <a:cubicBezTo>
                  <a:pt x="325332" y="889498"/>
                  <a:pt x="243427" y="904902"/>
                  <a:pt x="104263" y="958734"/>
                </a:cubicBezTo>
                <a:cubicBezTo>
                  <a:pt x="-34901" y="1012566"/>
                  <a:pt x="-125309" y="1044314"/>
                  <a:pt x="-277900" y="1088270"/>
                </a:cubicBezTo>
                <a:cubicBezTo>
                  <a:pt x="-114752" y="976999"/>
                  <a:pt x="107493" y="893307"/>
                  <a:pt x="200810" y="823910"/>
                </a:cubicBezTo>
                <a:cubicBezTo>
                  <a:pt x="153465" y="825035"/>
                  <a:pt x="83949" y="826275"/>
                  <a:pt x="0" y="823910"/>
                </a:cubicBezTo>
                <a:cubicBezTo>
                  <a:pt x="-3761" y="766826"/>
                  <a:pt x="-3251" y="720570"/>
                  <a:pt x="0" y="686592"/>
                </a:cubicBezTo>
                <a:cubicBezTo>
                  <a:pt x="2433" y="596105"/>
                  <a:pt x="-4298" y="563092"/>
                  <a:pt x="0" y="480614"/>
                </a:cubicBezTo>
                <a:lnTo>
                  <a:pt x="0" y="480614"/>
                </a:lnTo>
                <a:cubicBezTo>
                  <a:pt x="15332" y="274943"/>
                  <a:pt x="-7899" y="234070"/>
                  <a:pt x="0" y="0"/>
                </a:cubicBezTo>
                <a:close/>
              </a:path>
              <a:path w="1204857" h="823910" stroke="0" extrusionOk="0">
                <a:moveTo>
                  <a:pt x="0" y="0"/>
                </a:moveTo>
                <a:cubicBezTo>
                  <a:pt x="57788" y="-3228"/>
                  <a:pt x="119199" y="-9729"/>
                  <a:pt x="200810" y="0"/>
                </a:cubicBezTo>
                <a:lnTo>
                  <a:pt x="200810" y="0"/>
                </a:lnTo>
                <a:cubicBezTo>
                  <a:pt x="265133" y="-3518"/>
                  <a:pt x="389097" y="3106"/>
                  <a:pt x="502024" y="0"/>
                </a:cubicBezTo>
                <a:cubicBezTo>
                  <a:pt x="604323" y="10631"/>
                  <a:pt x="758400" y="86"/>
                  <a:pt x="832356" y="0"/>
                </a:cubicBezTo>
                <a:cubicBezTo>
                  <a:pt x="906312" y="-86"/>
                  <a:pt x="1102673" y="-45"/>
                  <a:pt x="1204857" y="0"/>
                </a:cubicBezTo>
                <a:cubicBezTo>
                  <a:pt x="1201078" y="208958"/>
                  <a:pt x="1222356" y="319611"/>
                  <a:pt x="1204857" y="480614"/>
                </a:cubicBezTo>
                <a:lnTo>
                  <a:pt x="1204857" y="480614"/>
                </a:lnTo>
                <a:cubicBezTo>
                  <a:pt x="1204493" y="580625"/>
                  <a:pt x="1213943" y="611883"/>
                  <a:pt x="1204857" y="686592"/>
                </a:cubicBezTo>
                <a:cubicBezTo>
                  <a:pt x="1200540" y="721457"/>
                  <a:pt x="1204870" y="785320"/>
                  <a:pt x="1204857" y="823910"/>
                </a:cubicBezTo>
                <a:cubicBezTo>
                  <a:pt x="1095028" y="822718"/>
                  <a:pt x="954731" y="837607"/>
                  <a:pt x="839384" y="823910"/>
                </a:cubicBezTo>
                <a:cubicBezTo>
                  <a:pt x="724037" y="810213"/>
                  <a:pt x="665903" y="825395"/>
                  <a:pt x="502024" y="823910"/>
                </a:cubicBezTo>
                <a:cubicBezTo>
                  <a:pt x="331692" y="860276"/>
                  <a:pt x="251499" y="926383"/>
                  <a:pt x="104263" y="958734"/>
                </a:cubicBezTo>
                <a:cubicBezTo>
                  <a:pt x="-42973" y="991085"/>
                  <a:pt x="-109643" y="1010530"/>
                  <a:pt x="-277900" y="1088270"/>
                </a:cubicBezTo>
                <a:cubicBezTo>
                  <a:pt x="-58949" y="954833"/>
                  <a:pt x="79840" y="859534"/>
                  <a:pt x="200810" y="823910"/>
                </a:cubicBezTo>
                <a:cubicBezTo>
                  <a:pt x="109158" y="822289"/>
                  <a:pt x="96413" y="817996"/>
                  <a:pt x="0" y="823910"/>
                </a:cubicBezTo>
                <a:cubicBezTo>
                  <a:pt x="-213" y="761564"/>
                  <a:pt x="3050" y="720992"/>
                  <a:pt x="0" y="686592"/>
                </a:cubicBezTo>
                <a:cubicBezTo>
                  <a:pt x="-10241" y="628879"/>
                  <a:pt x="9373" y="558559"/>
                  <a:pt x="0" y="480614"/>
                </a:cubicBezTo>
                <a:lnTo>
                  <a:pt x="0" y="480614"/>
                </a:lnTo>
                <a:cubicBezTo>
                  <a:pt x="7555" y="349490"/>
                  <a:pt x="12613" y="23630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91492425">
                  <a:prstGeom prst="wedgeRectCallout">
                    <a:avLst>
                      <a:gd name="adj1" fmla="val -73065"/>
                      <a:gd name="adj2" fmla="val 8208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满足要求</a:t>
            </a:r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1</a:t>
            </a:r>
            <a:endParaRPr lang="zh-CN" altLang="en-US" sz="2400" kern="0" dirty="0">
              <a:solidFill>
                <a:srgbClr val="FF0000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5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3C9A553-9DC4-4BD6-890F-2CD342973AD9}"/>
              </a:ext>
            </a:extLst>
          </p:cNvPr>
          <p:cNvSpPr txBox="1">
            <a:spLocks/>
          </p:cNvSpPr>
          <p:nvPr/>
        </p:nvSpPr>
        <p:spPr bwMode="auto">
          <a:xfrm>
            <a:off x="265021" y="1220043"/>
            <a:ext cx="7254574" cy="505608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从离散到连续：二进制与正余弦函数编码的类比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1F2A32-F359-47CD-A227-9AF49148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5" y="2259657"/>
            <a:ext cx="5221379" cy="3886141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1340EE1A-B5D9-43F8-AAC7-41A2213B8BC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64276" y="3208576"/>
                <a:ext cx="3571540" cy="2611141"/>
              </a:xfrm>
              <a:prstGeom prst="rect">
                <a:avLst/>
              </a:prstGeom>
              <a:solidFill>
                <a:srgbClr val="ECFFFF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just" eaLnBrk="1" hangingPunct="1">
                  <a:lnSpc>
                    <a:spcPct val="120000"/>
                  </a:lnSpc>
                  <a:spcBef>
                    <a:spcPts val="600"/>
                  </a:spcBef>
                  <a:buClr>
                    <a:srgbClr val="31589C"/>
                  </a:buClr>
                  <a:buSzTx/>
                  <a:buNone/>
                  <a:tabLst/>
                  <a:defRPr/>
                </a:pPr>
                <a:r>
                  <a:rPr lang="zh-CN" altLang="en-US" sz="2400" b="0" kern="0" dirty="0">
                    <a:solidFill>
                      <a:srgbClr val="31589C"/>
                    </a:solidFill>
                    <a:latin typeface="Times New Roman" panose="02020603050405020304" pitchFamily="18" charset="0"/>
                    <a:ea typeface="方正兰亭中黑_GBK" panose="02000000000000000000" pitchFamily="2" charset="-122"/>
                    <a:cs typeface="Times New Roman" panose="02020603050405020304" pitchFamily="18" charset="0"/>
                  </a:rPr>
                  <a:t>验证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𝑝𝑜𝑠</m:t>
                    </m:r>
                  </m:oMath>
                </a14:m>
                <a:r>
                  <a:rPr lang="zh-CN" altLang="en-US" sz="2400" b="0" kern="0" dirty="0">
                    <a:solidFill>
                      <a:srgbClr val="31589C"/>
                    </a:solidFill>
                    <a:latin typeface="Times New Roman" panose="02020603050405020304" pitchFamily="18" charset="0"/>
                    <a:ea typeface="方正兰亭中黑_GBK" panose="02000000000000000000" pitchFamily="2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1" kern="0" dirty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𝑝𝑜𝑠</m:t>
                    </m:r>
                    <m:r>
                      <a:rPr lang="en-US" altLang="zh-CN" sz="2400" b="0" i="1" kern="0" dirty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0" i="1" kern="0" dirty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400" b="0" kern="0" dirty="0">
                    <a:solidFill>
                      <a:srgbClr val="31589C"/>
                    </a:solidFill>
                    <a:latin typeface="Times New Roman" panose="02020603050405020304" pitchFamily="18" charset="0"/>
                    <a:ea typeface="方正兰亭中黑_GBK" panose="02000000000000000000" pitchFamily="2" charset="-122"/>
                    <a:cs typeface="Times New Roman" panose="02020603050405020304" pitchFamily="18" charset="0"/>
                  </a:rPr>
                  <a:t>处的编码是否存在上述关系？</a:t>
                </a:r>
                <a:endParaRPr lang="en-US" altLang="zh-CN" sz="2400" b="0" kern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endParaRPr>
              </a:p>
              <a:p>
                <a:pPr marR="0" lvl="0" algn="just" eaLnBrk="1" hangingPunct="1">
                  <a:lnSpc>
                    <a:spcPct val="120000"/>
                  </a:lnSpc>
                  <a:spcBef>
                    <a:spcPts val="600"/>
                  </a:spcBef>
                  <a:buClr>
                    <a:srgbClr val="31589C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1" kern="0" dirty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方正兰亭中黑_GBK" panose="02000000000000000000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方正兰亭中黑_GBK" panose="02000000000000000000" pitchFamily="2" charset="-122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CN" sz="2400" b="0" i="1" kern="0" smtClean="0">
                                <a:solidFill>
                                  <a:srgbClr val="31589C"/>
                                </a:solidFill>
                                <a:latin typeface="Cambria Math" panose="02040503050406030204" pitchFamily="18" charset="0"/>
                                <a:ea typeface="方正兰亭中黑_GBK" panose="02000000000000000000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0" smtClean="0">
                                <a:solidFill>
                                  <a:srgbClr val="31589C"/>
                                </a:solidFill>
                                <a:latin typeface="Cambria Math" panose="02040503050406030204" pitchFamily="18" charset="0"/>
                                <a:ea typeface="方正兰亭中黑_GBK" panose="02000000000000000000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srgbClr val="31589C"/>
                                </a:solidFill>
                                <a:latin typeface="Cambria Math" panose="02040503050406030204" pitchFamily="18" charset="0"/>
                                <a:ea typeface="方正兰亭中黑_GBK" panose="02000000000000000000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𝑝𝑜𝑠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方正兰亭中黑_GBK" panose="02000000000000000000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方正兰亭中黑_GBK" panose="02000000000000000000" pitchFamily="2" charset="-122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2400" b="0" i="1" kern="0" smtClean="0">
                                <a:solidFill>
                                  <a:srgbClr val="31589C"/>
                                </a:solidFill>
                                <a:latin typeface="Cambria Math" panose="02040503050406030204" pitchFamily="18" charset="0"/>
                                <a:ea typeface="方正兰亭中黑_GBK" panose="02000000000000000000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0" smtClean="0">
                                <a:solidFill>
                                  <a:srgbClr val="31589C"/>
                                </a:solidFill>
                                <a:latin typeface="Cambria Math" panose="02040503050406030204" pitchFamily="18" charset="0"/>
                                <a:ea typeface="方正兰亭中黑_GBK" panose="02000000000000000000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srgbClr val="31589C"/>
                                </a:solidFill>
                                <a:latin typeface="Cambria Math" panose="02040503050406030204" pitchFamily="18" charset="0"/>
                                <a:ea typeface="方正兰亭中黑_GBK" panose="02000000000000000000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方正兰亭中黑_GBK" panose="02000000000000000000" pitchFamily="2" charset="-122"/>
                            <a:cs typeface="Times New Roman" panose="02020603050405020304" pitchFamily="18" charset="0"/>
                          </a:rPr>
                          <m:t>𝑝𝑜𝑠</m:t>
                        </m:r>
                        <m: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方正兰亭中黑_GBK" panose="02000000000000000000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400" b="0" kern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endParaRPr>
              </a:p>
              <a:p>
                <a:pPr marR="0" lvl="0" algn="just" eaLnBrk="1" hangingPunct="1">
                  <a:lnSpc>
                    <a:spcPct val="120000"/>
                  </a:lnSpc>
                  <a:spcBef>
                    <a:spcPts val="600"/>
                  </a:spcBef>
                  <a:buClr>
                    <a:srgbClr val="31589C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1" kern="0" dirty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方正兰亭中黑_GBK" panose="02000000000000000000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srgbClr val="31589C"/>
                            </a:solidFill>
                            <a:latin typeface="Cambria Math" panose="02040503050406030204" pitchFamily="18" charset="0"/>
                            <a:ea typeface="方正兰亭中黑_GBK" panose="02000000000000000000" pitchFamily="2" charset="-122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CN" sz="2400" b="0" i="1" kern="0" smtClean="0">
                                <a:solidFill>
                                  <a:srgbClr val="31589C"/>
                                </a:solidFill>
                                <a:latin typeface="Cambria Math" panose="02040503050406030204" pitchFamily="18" charset="0"/>
                                <a:ea typeface="方正兰亭中黑_GBK" panose="02000000000000000000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0" smtClean="0">
                                <a:solidFill>
                                  <a:srgbClr val="31589C"/>
                                </a:solidFill>
                                <a:latin typeface="Cambria Math" panose="02040503050406030204" pitchFamily="18" charset="0"/>
                                <a:ea typeface="方正兰亭中黑_GBK" panose="02000000000000000000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srgbClr val="31589C"/>
                                </a:solidFill>
                                <a:latin typeface="Cambria Math" panose="02040503050406030204" pitchFamily="18" charset="0"/>
                                <a:ea typeface="方正兰亭中黑_GBK" panose="02000000000000000000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𝑝𝑜𝑠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),</m:t>
                    </m:r>
                  </m:oMath>
                </a14:m>
                <a:endParaRPr lang="en-US" altLang="zh-CN" sz="2400" b="0" i="1" kern="0" dirty="0">
                  <a:solidFill>
                    <a:srgbClr val="31589C"/>
                  </a:solidFill>
                  <a:latin typeface="Cambria Math" panose="020405030504060302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eaLnBrk="1" hangingPunct="1">
                  <a:lnSpc>
                    <a:spcPct val="120000"/>
                  </a:lnSpc>
                  <a:spcBef>
                    <a:spcPts val="600"/>
                  </a:spcBef>
                  <a:buClr>
                    <a:srgbClr val="31589C"/>
                  </a:buClr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b="0" i="1" kern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  <a:ea typeface="方正兰亭中黑_GBK" panose="02000000000000000000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  <a:ea typeface="方正兰亭中黑_GBK" panose="02000000000000000000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solidFill>
                                    <a:srgbClr val="31589C"/>
                                  </a:solidFill>
                                  <a:latin typeface="Cambria Math" panose="02040503050406030204" pitchFamily="18" charset="0"/>
                                  <a:ea typeface="方正兰亭中黑_GBK" panose="02000000000000000000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0" i="1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𝑝𝑜𝑠</m:t>
                          </m:r>
                          <m:r>
                            <a:rPr lang="en-US" altLang="zh-CN" sz="2400" b="0" i="1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b="0" i="1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 b="0" i="1" kern="0" smtClean="0">
                              <a:solidFill>
                                <a:srgbClr val="31589C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altLang="zh-CN" sz="2400" b="0" kern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1340EE1A-B5D9-43F8-AAC7-41A2213B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4276" y="3208576"/>
                <a:ext cx="3571540" cy="2611141"/>
              </a:xfrm>
              <a:prstGeom prst="rect">
                <a:avLst/>
              </a:prstGeom>
              <a:blipFill>
                <a:blip r:embed="rId6"/>
                <a:stretch>
                  <a:fillRect l="-2730" t="-233" r="-256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829C254-3C5D-4FB9-BCC8-3E62F0BB2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226808"/>
              </p:ext>
            </p:extLst>
          </p:nvPr>
        </p:nvGraphicFramePr>
        <p:xfrm>
          <a:off x="6540500" y="3368675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6720" imgH="190440" progId="Equation.DSMT4">
                  <p:embed/>
                </p:oleObj>
              </mc:Choice>
              <mc:Fallback>
                <p:oleObj name="Equation" r:id="rId7" imgW="1267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40500" y="3368675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DC955D0-4704-457B-8DF5-723AFBBD1A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099179"/>
              </p:ext>
            </p:extLst>
          </p:nvPr>
        </p:nvGraphicFramePr>
        <p:xfrm>
          <a:off x="5036916" y="2175013"/>
          <a:ext cx="3898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898800" imgH="583920" progId="Equation.DSMT4">
                  <p:embed/>
                </p:oleObj>
              </mc:Choice>
              <mc:Fallback>
                <p:oleObj name="Equation" r:id="rId9" imgW="389880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36916" y="2175013"/>
                        <a:ext cx="3898900" cy="5842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009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3C9A553-9DC4-4BD6-890F-2CD342973AD9}"/>
              </a:ext>
            </a:extLst>
          </p:cNvPr>
          <p:cNvSpPr txBox="1">
            <a:spLocks/>
          </p:cNvSpPr>
          <p:nvPr/>
        </p:nvSpPr>
        <p:spPr bwMode="auto">
          <a:xfrm>
            <a:off x="265021" y="1220043"/>
            <a:ext cx="7254574" cy="505608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从离散到连续：二进制与正余弦函数编码的类比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C0B72C5-D004-49E0-93C8-A3CE9D767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502913"/>
              </p:ext>
            </p:extLst>
          </p:nvPr>
        </p:nvGraphicFramePr>
        <p:xfrm>
          <a:off x="1766495" y="2141501"/>
          <a:ext cx="57531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52800" imgH="1002960" progId="Equation.DSMT4">
                  <p:embed/>
                </p:oleObj>
              </mc:Choice>
              <mc:Fallback>
                <p:oleObj name="Equation" r:id="rId3" imgW="5752800" imgH="1002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6495" y="2141501"/>
                        <a:ext cx="5753100" cy="10033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71B96CF-3DEC-4285-BEA8-DCA0E178CEBB}"/>
              </a:ext>
            </a:extLst>
          </p:cNvPr>
          <p:cNvSpPr txBox="1">
            <a:spLocks/>
          </p:cNvSpPr>
          <p:nvPr/>
        </p:nvSpPr>
        <p:spPr bwMode="auto">
          <a:xfrm>
            <a:off x="265021" y="2133586"/>
            <a:ext cx="1501474" cy="1011215"/>
          </a:xfrm>
          <a:prstGeom prst="rect">
            <a:avLst/>
          </a:prstGeom>
          <a:solidFill>
            <a:srgbClr val="ECFF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None/>
              <a:tabLst/>
              <a:defRPr/>
            </a:pPr>
            <a:r>
              <a:rPr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正余弦</a:t>
            </a:r>
            <a:endParaRPr lang="en-US" altLang="zh-CN" sz="2400" b="0" kern="0" dirty="0">
              <a:solidFill>
                <a:srgbClr val="FF0000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0" marR="0" lvl="0" indent="0" algn="ctr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None/>
              <a:tabLst/>
              <a:defRPr/>
            </a:pPr>
            <a:r>
              <a:rPr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和角公式</a:t>
            </a:r>
            <a:endParaRPr lang="en-US" altLang="zh-CN" sz="2400" b="0" kern="0" dirty="0">
              <a:solidFill>
                <a:srgbClr val="FF0000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584A348-B09A-42F0-92BB-F8B0D9166D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1006"/>
              </p:ext>
            </p:extLst>
          </p:nvPr>
        </p:nvGraphicFramePr>
        <p:xfrm>
          <a:off x="265021" y="4858087"/>
          <a:ext cx="42164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216320" imgH="1231560" progId="Equation.DSMT4">
                  <p:embed/>
                </p:oleObj>
              </mc:Choice>
              <mc:Fallback>
                <p:oleObj name="Equation" r:id="rId5" imgW="4216320" imgH="1231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021" y="4858087"/>
                        <a:ext cx="4216400" cy="12319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对话气泡: 矩形 15">
                <a:extLst>
                  <a:ext uri="{FF2B5EF4-FFF2-40B4-BE49-F238E27FC236}">
                    <a16:creationId xmlns:a16="http://schemas.microsoft.com/office/drawing/2014/main" id="{0D5171B9-2FF6-4B78-83C7-D6567C3D668F}"/>
                  </a:ext>
                </a:extLst>
              </p:cNvPr>
              <p:cNvSpPr/>
              <p:nvPr/>
            </p:nvSpPr>
            <p:spPr bwMode="auto">
              <a:xfrm>
                <a:off x="5060013" y="4858086"/>
                <a:ext cx="2459582" cy="1231899"/>
              </a:xfrm>
              <a:custGeom>
                <a:avLst/>
                <a:gdLst>
                  <a:gd name="connsiteX0" fmla="*/ 0 w 2459582"/>
                  <a:gd name="connsiteY0" fmla="*/ 0 h 1231899"/>
                  <a:gd name="connsiteX1" fmla="*/ 409930 w 2459582"/>
                  <a:gd name="connsiteY1" fmla="*/ 0 h 1231899"/>
                  <a:gd name="connsiteX2" fmla="*/ 409930 w 2459582"/>
                  <a:gd name="connsiteY2" fmla="*/ 0 h 1231899"/>
                  <a:gd name="connsiteX3" fmla="*/ 1024826 w 2459582"/>
                  <a:gd name="connsiteY3" fmla="*/ 0 h 1231899"/>
                  <a:gd name="connsiteX4" fmla="*/ 1517426 w 2459582"/>
                  <a:gd name="connsiteY4" fmla="*/ 0 h 1231899"/>
                  <a:gd name="connsiteX5" fmla="*/ 2024373 w 2459582"/>
                  <a:gd name="connsiteY5" fmla="*/ 0 h 1231899"/>
                  <a:gd name="connsiteX6" fmla="*/ 2459582 w 2459582"/>
                  <a:gd name="connsiteY6" fmla="*/ 0 h 1231899"/>
                  <a:gd name="connsiteX7" fmla="*/ 2459582 w 2459582"/>
                  <a:gd name="connsiteY7" fmla="*/ 205317 h 1231899"/>
                  <a:gd name="connsiteX8" fmla="*/ 2459582 w 2459582"/>
                  <a:gd name="connsiteY8" fmla="*/ 205317 h 1231899"/>
                  <a:gd name="connsiteX9" fmla="*/ 2459582 w 2459582"/>
                  <a:gd name="connsiteY9" fmla="*/ 513291 h 1231899"/>
                  <a:gd name="connsiteX10" fmla="*/ 2459582 w 2459582"/>
                  <a:gd name="connsiteY10" fmla="*/ 858223 h 1231899"/>
                  <a:gd name="connsiteX11" fmla="*/ 2459582 w 2459582"/>
                  <a:gd name="connsiteY11" fmla="*/ 1231899 h 1231899"/>
                  <a:gd name="connsiteX12" fmla="*/ 2010025 w 2459582"/>
                  <a:gd name="connsiteY12" fmla="*/ 1231899 h 1231899"/>
                  <a:gd name="connsiteX13" fmla="*/ 1546121 w 2459582"/>
                  <a:gd name="connsiteY13" fmla="*/ 1231899 h 1231899"/>
                  <a:gd name="connsiteX14" fmla="*/ 1024826 w 2459582"/>
                  <a:gd name="connsiteY14" fmla="*/ 1231899 h 1231899"/>
                  <a:gd name="connsiteX15" fmla="*/ 409930 w 2459582"/>
                  <a:gd name="connsiteY15" fmla="*/ 1231899 h 1231899"/>
                  <a:gd name="connsiteX16" fmla="*/ 409930 w 2459582"/>
                  <a:gd name="connsiteY16" fmla="*/ 1231899 h 1231899"/>
                  <a:gd name="connsiteX17" fmla="*/ 0 w 2459582"/>
                  <a:gd name="connsiteY17" fmla="*/ 1231899 h 1231899"/>
                  <a:gd name="connsiteX18" fmla="*/ 0 w 2459582"/>
                  <a:gd name="connsiteY18" fmla="*/ 865409 h 1231899"/>
                  <a:gd name="connsiteX19" fmla="*/ 0 w 2459582"/>
                  <a:gd name="connsiteY19" fmla="*/ 513291 h 1231899"/>
                  <a:gd name="connsiteX20" fmla="*/ -533631 w 2459582"/>
                  <a:gd name="connsiteY20" fmla="*/ 594650 h 1231899"/>
                  <a:gd name="connsiteX21" fmla="*/ 0 w 2459582"/>
                  <a:gd name="connsiteY21" fmla="*/ 205317 h 1231899"/>
                  <a:gd name="connsiteX22" fmla="*/ 0 w 2459582"/>
                  <a:gd name="connsiteY22" fmla="*/ 0 h 123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59582" h="1231899" fill="none" extrusionOk="0">
                    <a:moveTo>
                      <a:pt x="0" y="0"/>
                    </a:moveTo>
                    <a:cubicBezTo>
                      <a:pt x="179445" y="14919"/>
                      <a:pt x="217984" y="-12820"/>
                      <a:pt x="409930" y="0"/>
                    </a:cubicBezTo>
                    <a:lnTo>
                      <a:pt x="409930" y="0"/>
                    </a:lnTo>
                    <a:cubicBezTo>
                      <a:pt x="683688" y="13348"/>
                      <a:pt x="731604" y="-4363"/>
                      <a:pt x="1024826" y="0"/>
                    </a:cubicBezTo>
                    <a:cubicBezTo>
                      <a:pt x="1185951" y="920"/>
                      <a:pt x="1276688" y="-12222"/>
                      <a:pt x="1517426" y="0"/>
                    </a:cubicBezTo>
                    <a:cubicBezTo>
                      <a:pt x="1758164" y="12222"/>
                      <a:pt x="1809970" y="-16870"/>
                      <a:pt x="2024373" y="0"/>
                    </a:cubicBezTo>
                    <a:cubicBezTo>
                      <a:pt x="2238776" y="16870"/>
                      <a:pt x="2335798" y="-12746"/>
                      <a:pt x="2459582" y="0"/>
                    </a:cubicBezTo>
                    <a:cubicBezTo>
                      <a:pt x="2455714" y="74914"/>
                      <a:pt x="2450930" y="160022"/>
                      <a:pt x="2459582" y="205317"/>
                    </a:cubicBezTo>
                    <a:lnTo>
                      <a:pt x="2459582" y="205317"/>
                    </a:lnTo>
                    <a:cubicBezTo>
                      <a:pt x="2450384" y="325302"/>
                      <a:pt x="2471526" y="378923"/>
                      <a:pt x="2459582" y="513291"/>
                    </a:cubicBezTo>
                    <a:cubicBezTo>
                      <a:pt x="2471490" y="674669"/>
                      <a:pt x="2462844" y="730989"/>
                      <a:pt x="2459582" y="858223"/>
                    </a:cubicBezTo>
                    <a:cubicBezTo>
                      <a:pt x="2456320" y="985457"/>
                      <a:pt x="2478066" y="1053099"/>
                      <a:pt x="2459582" y="1231899"/>
                    </a:cubicBezTo>
                    <a:cubicBezTo>
                      <a:pt x="2323005" y="1232714"/>
                      <a:pt x="2212613" y="1236911"/>
                      <a:pt x="2010025" y="1231899"/>
                    </a:cubicBezTo>
                    <a:cubicBezTo>
                      <a:pt x="1807437" y="1226887"/>
                      <a:pt x="1731499" y="1253210"/>
                      <a:pt x="1546121" y="1231899"/>
                    </a:cubicBezTo>
                    <a:cubicBezTo>
                      <a:pt x="1360743" y="1210588"/>
                      <a:pt x="1156975" y="1207676"/>
                      <a:pt x="1024826" y="1231899"/>
                    </a:cubicBezTo>
                    <a:cubicBezTo>
                      <a:pt x="790107" y="1260971"/>
                      <a:pt x="573815" y="1239081"/>
                      <a:pt x="409930" y="1231899"/>
                    </a:cubicBezTo>
                    <a:lnTo>
                      <a:pt x="409930" y="1231899"/>
                    </a:lnTo>
                    <a:cubicBezTo>
                      <a:pt x="226909" y="1245203"/>
                      <a:pt x="137348" y="1250709"/>
                      <a:pt x="0" y="1231899"/>
                    </a:cubicBezTo>
                    <a:cubicBezTo>
                      <a:pt x="-13567" y="1071766"/>
                      <a:pt x="-17225" y="991787"/>
                      <a:pt x="0" y="865409"/>
                    </a:cubicBezTo>
                    <a:cubicBezTo>
                      <a:pt x="17225" y="739031"/>
                      <a:pt x="17295" y="589794"/>
                      <a:pt x="0" y="513291"/>
                    </a:cubicBezTo>
                    <a:cubicBezTo>
                      <a:pt x="-185489" y="534171"/>
                      <a:pt x="-310114" y="580903"/>
                      <a:pt x="-533631" y="594650"/>
                    </a:cubicBezTo>
                    <a:cubicBezTo>
                      <a:pt x="-381327" y="497833"/>
                      <a:pt x="-108718" y="283889"/>
                      <a:pt x="0" y="205317"/>
                    </a:cubicBezTo>
                    <a:cubicBezTo>
                      <a:pt x="-26" y="151674"/>
                      <a:pt x="-595" y="54811"/>
                      <a:pt x="0" y="0"/>
                    </a:cubicBezTo>
                    <a:close/>
                  </a:path>
                  <a:path w="2459582" h="1231899" stroke="0" extrusionOk="0">
                    <a:moveTo>
                      <a:pt x="0" y="0"/>
                    </a:moveTo>
                    <a:cubicBezTo>
                      <a:pt x="143808" y="1176"/>
                      <a:pt x="266231" y="6550"/>
                      <a:pt x="409930" y="0"/>
                    </a:cubicBezTo>
                    <a:lnTo>
                      <a:pt x="409930" y="0"/>
                    </a:lnTo>
                    <a:cubicBezTo>
                      <a:pt x="546821" y="23285"/>
                      <a:pt x="875572" y="3045"/>
                      <a:pt x="1024826" y="0"/>
                    </a:cubicBezTo>
                    <a:cubicBezTo>
                      <a:pt x="1237776" y="7692"/>
                      <a:pt x="1249551" y="-14992"/>
                      <a:pt x="1460035" y="0"/>
                    </a:cubicBezTo>
                    <a:cubicBezTo>
                      <a:pt x="1670519" y="14992"/>
                      <a:pt x="1842488" y="22419"/>
                      <a:pt x="1938287" y="0"/>
                    </a:cubicBezTo>
                    <a:cubicBezTo>
                      <a:pt x="2034086" y="-22419"/>
                      <a:pt x="2230991" y="4512"/>
                      <a:pt x="2459582" y="0"/>
                    </a:cubicBezTo>
                    <a:cubicBezTo>
                      <a:pt x="2456072" y="49524"/>
                      <a:pt x="2459734" y="124144"/>
                      <a:pt x="2459582" y="205317"/>
                    </a:cubicBezTo>
                    <a:lnTo>
                      <a:pt x="2459582" y="205317"/>
                    </a:lnTo>
                    <a:cubicBezTo>
                      <a:pt x="2465153" y="355151"/>
                      <a:pt x="2456545" y="447364"/>
                      <a:pt x="2459582" y="513291"/>
                    </a:cubicBezTo>
                    <a:cubicBezTo>
                      <a:pt x="2470571" y="621781"/>
                      <a:pt x="2442830" y="780951"/>
                      <a:pt x="2459582" y="886967"/>
                    </a:cubicBezTo>
                    <a:cubicBezTo>
                      <a:pt x="2476334" y="992983"/>
                      <a:pt x="2476453" y="1137445"/>
                      <a:pt x="2459582" y="1231899"/>
                    </a:cubicBezTo>
                    <a:cubicBezTo>
                      <a:pt x="2273024" y="1236760"/>
                      <a:pt x="2149205" y="1224666"/>
                      <a:pt x="1995678" y="1231899"/>
                    </a:cubicBezTo>
                    <a:cubicBezTo>
                      <a:pt x="1842151" y="1239132"/>
                      <a:pt x="1648153" y="1250164"/>
                      <a:pt x="1488730" y="1231899"/>
                    </a:cubicBezTo>
                    <a:cubicBezTo>
                      <a:pt x="1329307" y="1213634"/>
                      <a:pt x="1202499" y="1249438"/>
                      <a:pt x="1024826" y="1231899"/>
                    </a:cubicBezTo>
                    <a:cubicBezTo>
                      <a:pt x="836275" y="1257907"/>
                      <a:pt x="590886" y="1210959"/>
                      <a:pt x="409930" y="1231899"/>
                    </a:cubicBezTo>
                    <a:lnTo>
                      <a:pt x="409930" y="1231899"/>
                    </a:lnTo>
                    <a:cubicBezTo>
                      <a:pt x="307510" y="1232467"/>
                      <a:pt x="114276" y="1216758"/>
                      <a:pt x="0" y="1231899"/>
                    </a:cubicBezTo>
                    <a:cubicBezTo>
                      <a:pt x="15133" y="1086690"/>
                      <a:pt x="15561" y="969370"/>
                      <a:pt x="0" y="894153"/>
                    </a:cubicBezTo>
                    <a:cubicBezTo>
                      <a:pt x="-15561" y="818936"/>
                      <a:pt x="-5967" y="596385"/>
                      <a:pt x="0" y="513291"/>
                    </a:cubicBezTo>
                    <a:cubicBezTo>
                      <a:pt x="-174743" y="549407"/>
                      <a:pt x="-335153" y="578877"/>
                      <a:pt x="-533631" y="594650"/>
                    </a:cubicBezTo>
                    <a:cubicBezTo>
                      <a:pt x="-288202" y="396868"/>
                      <a:pt x="-178567" y="351757"/>
                      <a:pt x="0" y="205317"/>
                    </a:cubicBezTo>
                    <a:cubicBezTo>
                      <a:pt x="27" y="142381"/>
                      <a:pt x="10070" y="5786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3391492425">
                      <a:prstGeom prst="wedgeRectCallout">
                        <a:avLst>
                          <a:gd name="adj1" fmla="val -71696"/>
                          <a:gd name="adj2" fmla="val -1729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r>
                  <a:rPr lang="zh-CN" alt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方正兰亭中黑_GBK" panose="02000000000000000000" pitchFamily="2" charset="-122"/>
                    <a:cs typeface="Times New Roman" panose="02020603050405020304" pitchFamily="18" charset="0"/>
                  </a:rPr>
                  <a:t>如何推广到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兰亭中黑_GBK" panose="02000000000000000000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兰亭中黑_GBK" panose="02000000000000000000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兰亭中黑_GBK" panose="02000000000000000000" pitchFamily="2" charset="-122"/>
                            <a:cs typeface="Times New Roman" panose="020206030504050203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=512</m:t>
                    </m:r>
                  </m:oMath>
                </a14:m>
                <a:r>
                  <a:rPr lang="zh-CN" alt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方正兰亭中黑_GBK" panose="02000000000000000000" pitchFamily="2" charset="-122"/>
                    <a:cs typeface="Times New Roman" panose="02020603050405020304" pitchFamily="18" charset="0"/>
                  </a:rPr>
                  <a:t>维度？</a:t>
                </a:r>
              </a:p>
            </p:txBody>
          </p:sp>
        </mc:Choice>
        <mc:Fallback xmlns="">
          <p:sp>
            <p:nvSpPr>
              <p:cNvPr id="16" name="对话气泡: 矩形 15">
                <a:extLst>
                  <a:ext uri="{FF2B5EF4-FFF2-40B4-BE49-F238E27FC236}">
                    <a16:creationId xmlns:a16="http://schemas.microsoft.com/office/drawing/2014/main" id="{0D5171B9-2FF6-4B78-83C7-D6567C3D6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0013" y="4858086"/>
                <a:ext cx="2459582" cy="1231899"/>
              </a:xfrm>
              <a:prstGeom prst="wedgeRectCallout">
                <a:avLst>
                  <a:gd name="adj1" fmla="val -71696"/>
                  <a:gd name="adj2" fmla="val -1729"/>
                </a:avLst>
              </a:prstGeom>
              <a:blipFill>
                <a:blip r:embed="rId9"/>
                <a:stretch>
                  <a:fillRect t="-2871" r="-2213" b="-5263"/>
                </a:stretch>
              </a:blip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3391492425">
                      <a:custGeom>
                        <a:avLst/>
                        <a:gdLst>
                          <a:gd name="connsiteX0" fmla="*/ 0 w 2459582"/>
                          <a:gd name="connsiteY0" fmla="*/ 0 h 1231899"/>
                          <a:gd name="connsiteX1" fmla="*/ 409930 w 2459582"/>
                          <a:gd name="connsiteY1" fmla="*/ 0 h 1231899"/>
                          <a:gd name="connsiteX2" fmla="*/ 409930 w 2459582"/>
                          <a:gd name="connsiteY2" fmla="*/ 0 h 1231899"/>
                          <a:gd name="connsiteX3" fmla="*/ 1024826 w 2459582"/>
                          <a:gd name="connsiteY3" fmla="*/ 0 h 1231899"/>
                          <a:gd name="connsiteX4" fmla="*/ 1517426 w 2459582"/>
                          <a:gd name="connsiteY4" fmla="*/ 0 h 1231899"/>
                          <a:gd name="connsiteX5" fmla="*/ 2024373 w 2459582"/>
                          <a:gd name="connsiteY5" fmla="*/ 0 h 1231899"/>
                          <a:gd name="connsiteX6" fmla="*/ 2459582 w 2459582"/>
                          <a:gd name="connsiteY6" fmla="*/ 0 h 1231899"/>
                          <a:gd name="connsiteX7" fmla="*/ 2459582 w 2459582"/>
                          <a:gd name="connsiteY7" fmla="*/ 205317 h 1231899"/>
                          <a:gd name="connsiteX8" fmla="*/ 2459582 w 2459582"/>
                          <a:gd name="connsiteY8" fmla="*/ 205317 h 1231899"/>
                          <a:gd name="connsiteX9" fmla="*/ 2459582 w 2459582"/>
                          <a:gd name="connsiteY9" fmla="*/ 513291 h 1231899"/>
                          <a:gd name="connsiteX10" fmla="*/ 2459582 w 2459582"/>
                          <a:gd name="connsiteY10" fmla="*/ 858223 h 1231899"/>
                          <a:gd name="connsiteX11" fmla="*/ 2459582 w 2459582"/>
                          <a:gd name="connsiteY11" fmla="*/ 1231899 h 1231899"/>
                          <a:gd name="connsiteX12" fmla="*/ 2010025 w 2459582"/>
                          <a:gd name="connsiteY12" fmla="*/ 1231899 h 1231899"/>
                          <a:gd name="connsiteX13" fmla="*/ 1546121 w 2459582"/>
                          <a:gd name="connsiteY13" fmla="*/ 1231899 h 1231899"/>
                          <a:gd name="connsiteX14" fmla="*/ 1024826 w 2459582"/>
                          <a:gd name="connsiteY14" fmla="*/ 1231899 h 1231899"/>
                          <a:gd name="connsiteX15" fmla="*/ 409930 w 2459582"/>
                          <a:gd name="connsiteY15" fmla="*/ 1231899 h 1231899"/>
                          <a:gd name="connsiteX16" fmla="*/ 409930 w 2459582"/>
                          <a:gd name="connsiteY16" fmla="*/ 1231899 h 1231899"/>
                          <a:gd name="connsiteX17" fmla="*/ 0 w 2459582"/>
                          <a:gd name="connsiteY17" fmla="*/ 1231899 h 1231899"/>
                          <a:gd name="connsiteX18" fmla="*/ 0 w 2459582"/>
                          <a:gd name="connsiteY18" fmla="*/ 865409 h 1231899"/>
                          <a:gd name="connsiteX19" fmla="*/ 0 w 2459582"/>
                          <a:gd name="connsiteY19" fmla="*/ 513291 h 1231899"/>
                          <a:gd name="connsiteX20" fmla="*/ -533631 w 2459582"/>
                          <a:gd name="connsiteY20" fmla="*/ 594650 h 1231899"/>
                          <a:gd name="connsiteX21" fmla="*/ 0 w 2459582"/>
                          <a:gd name="connsiteY21" fmla="*/ 205317 h 1231899"/>
                          <a:gd name="connsiteX22" fmla="*/ 0 w 2459582"/>
                          <a:gd name="connsiteY22" fmla="*/ 0 h 12318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2459582" h="1231899" fill="none" extrusionOk="0">
                            <a:moveTo>
                              <a:pt x="0" y="0"/>
                            </a:moveTo>
                            <a:cubicBezTo>
                              <a:pt x="179445" y="14919"/>
                              <a:pt x="217984" y="-12820"/>
                              <a:pt x="409930" y="0"/>
                            </a:cubicBezTo>
                            <a:lnTo>
                              <a:pt x="409930" y="0"/>
                            </a:lnTo>
                            <a:cubicBezTo>
                              <a:pt x="683688" y="13348"/>
                              <a:pt x="731604" y="-4363"/>
                              <a:pt x="1024826" y="0"/>
                            </a:cubicBezTo>
                            <a:cubicBezTo>
                              <a:pt x="1185951" y="920"/>
                              <a:pt x="1276688" y="-12222"/>
                              <a:pt x="1517426" y="0"/>
                            </a:cubicBezTo>
                            <a:cubicBezTo>
                              <a:pt x="1758164" y="12222"/>
                              <a:pt x="1809970" y="-16870"/>
                              <a:pt x="2024373" y="0"/>
                            </a:cubicBezTo>
                            <a:cubicBezTo>
                              <a:pt x="2238776" y="16870"/>
                              <a:pt x="2335798" y="-12746"/>
                              <a:pt x="2459582" y="0"/>
                            </a:cubicBezTo>
                            <a:cubicBezTo>
                              <a:pt x="2455714" y="74914"/>
                              <a:pt x="2450930" y="160022"/>
                              <a:pt x="2459582" y="205317"/>
                            </a:cubicBezTo>
                            <a:lnTo>
                              <a:pt x="2459582" y="205317"/>
                            </a:lnTo>
                            <a:cubicBezTo>
                              <a:pt x="2450384" y="325302"/>
                              <a:pt x="2471526" y="378923"/>
                              <a:pt x="2459582" y="513291"/>
                            </a:cubicBezTo>
                            <a:cubicBezTo>
                              <a:pt x="2471490" y="674669"/>
                              <a:pt x="2462844" y="730989"/>
                              <a:pt x="2459582" y="858223"/>
                            </a:cubicBezTo>
                            <a:cubicBezTo>
                              <a:pt x="2456320" y="985457"/>
                              <a:pt x="2478066" y="1053099"/>
                              <a:pt x="2459582" y="1231899"/>
                            </a:cubicBezTo>
                            <a:cubicBezTo>
                              <a:pt x="2323005" y="1232714"/>
                              <a:pt x="2212613" y="1236911"/>
                              <a:pt x="2010025" y="1231899"/>
                            </a:cubicBezTo>
                            <a:cubicBezTo>
                              <a:pt x="1807437" y="1226887"/>
                              <a:pt x="1731499" y="1253210"/>
                              <a:pt x="1546121" y="1231899"/>
                            </a:cubicBezTo>
                            <a:cubicBezTo>
                              <a:pt x="1360743" y="1210588"/>
                              <a:pt x="1156975" y="1207676"/>
                              <a:pt x="1024826" y="1231899"/>
                            </a:cubicBezTo>
                            <a:cubicBezTo>
                              <a:pt x="790107" y="1260971"/>
                              <a:pt x="573815" y="1239081"/>
                              <a:pt x="409930" y="1231899"/>
                            </a:cubicBezTo>
                            <a:lnTo>
                              <a:pt x="409930" y="1231899"/>
                            </a:lnTo>
                            <a:cubicBezTo>
                              <a:pt x="226909" y="1245203"/>
                              <a:pt x="137348" y="1250709"/>
                              <a:pt x="0" y="1231899"/>
                            </a:cubicBezTo>
                            <a:cubicBezTo>
                              <a:pt x="-13567" y="1071766"/>
                              <a:pt x="-17225" y="991787"/>
                              <a:pt x="0" y="865409"/>
                            </a:cubicBezTo>
                            <a:cubicBezTo>
                              <a:pt x="17225" y="739031"/>
                              <a:pt x="17295" y="589794"/>
                              <a:pt x="0" y="513291"/>
                            </a:cubicBezTo>
                            <a:cubicBezTo>
                              <a:pt x="-185489" y="534171"/>
                              <a:pt x="-310114" y="580903"/>
                              <a:pt x="-533631" y="594650"/>
                            </a:cubicBezTo>
                            <a:cubicBezTo>
                              <a:pt x="-381327" y="497833"/>
                              <a:pt x="-108718" y="283889"/>
                              <a:pt x="0" y="205317"/>
                            </a:cubicBezTo>
                            <a:cubicBezTo>
                              <a:pt x="-26" y="151674"/>
                              <a:pt x="-595" y="54811"/>
                              <a:pt x="0" y="0"/>
                            </a:cubicBezTo>
                            <a:close/>
                          </a:path>
                          <a:path w="2459582" h="1231899" stroke="0" extrusionOk="0">
                            <a:moveTo>
                              <a:pt x="0" y="0"/>
                            </a:moveTo>
                            <a:cubicBezTo>
                              <a:pt x="143808" y="1176"/>
                              <a:pt x="266231" y="6550"/>
                              <a:pt x="409930" y="0"/>
                            </a:cubicBezTo>
                            <a:lnTo>
                              <a:pt x="409930" y="0"/>
                            </a:lnTo>
                            <a:cubicBezTo>
                              <a:pt x="546821" y="23285"/>
                              <a:pt x="875572" y="3045"/>
                              <a:pt x="1024826" y="0"/>
                            </a:cubicBezTo>
                            <a:cubicBezTo>
                              <a:pt x="1237776" y="7692"/>
                              <a:pt x="1249551" y="-14992"/>
                              <a:pt x="1460035" y="0"/>
                            </a:cubicBezTo>
                            <a:cubicBezTo>
                              <a:pt x="1670519" y="14992"/>
                              <a:pt x="1842488" y="22419"/>
                              <a:pt x="1938287" y="0"/>
                            </a:cubicBezTo>
                            <a:cubicBezTo>
                              <a:pt x="2034086" y="-22419"/>
                              <a:pt x="2230991" y="4512"/>
                              <a:pt x="2459582" y="0"/>
                            </a:cubicBezTo>
                            <a:cubicBezTo>
                              <a:pt x="2456072" y="49524"/>
                              <a:pt x="2459734" y="124144"/>
                              <a:pt x="2459582" y="205317"/>
                            </a:cubicBezTo>
                            <a:lnTo>
                              <a:pt x="2459582" y="205317"/>
                            </a:lnTo>
                            <a:cubicBezTo>
                              <a:pt x="2465153" y="355151"/>
                              <a:pt x="2456545" y="447364"/>
                              <a:pt x="2459582" y="513291"/>
                            </a:cubicBezTo>
                            <a:cubicBezTo>
                              <a:pt x="2470571" y="621781"/>
                              <a:pt x="2442830" y="780951"/>
                              <a:pt x="2459582" y="886967"/>
                            </a:cubicBezTo>
                            <a:cubicBezTo>
                              <a:pt x="2476334" y="992983"/>
                              <a:pt x="2476453" y="1137445"/>
                              <a:pt x="2459582" y="1231899"/>
                            </a:cubicBezTo>
                            <a:cubicBezTo>
                              <a:pt x="2273024" y="1236760"/>
                              <a:pt x="2149205" y="1224666"/>
                              <a:pt x="1995678" y="1231899"/>
                            </a:cubicBezTo>
                            <a:cubicBezTo>
                              <a:pt x="1842151" y="1239132"/>
                              <a:pt x="1648153" y="1250164"/>
                              <a:pt x="1488730" y="1231899"/>
                            </a:cubicBezTo>
                            <a:cubicBezTo>
                              <a:pt x="1329307" y="1213634"/>
                              <a:pt x="1202499" y="1249438"/>
                              <a:pt x="1024826" y="1231899"/>
                            </a:cubicBezTo>
                            <a:cubicBezTo>
                              <a:pt x="836275" y="1257907"/>
                              <a:pt x="590886" y="1210959"/>
                              <a:pt x="409930" y="1231899"/>
                            </a:cubicBezTo>
                            <a:lnTo>
                              <a:pt x="409930" y="1231899"/>
                            </a:lnTo>
                            <a:cubicBezTo>
                              <a:pt x="307510" y="1232467"/>
                              <a:pt x="114276" y="1216758"/>
                              <a:pt x="0" y="1231899"/>
                            </a:cubicBezTo>
                            <a:cubicBezTo>
                              <a:pt x="15133" y="1086690"/>
                              <a:pt x="15561" y="969370"/>
                              <a:pt x="0" y="894153"/>
                            </a:cubicBezTo>
                            <a:cubicBezTo>
                              <a:pt x="-15561" y="818936"/>
                              <a:pt x="-5967" y="596385"/>
                              <a:pt x="0" y="513291"/>
                            </a:cubicBezTo>
                            <a:cubicBezTo>
                              <a:pt x="-174743" y="549407"/>
                              <a:pt x="-335153" y="578877"/>
                              <a:pt x="-533631" y="594650"/>
                            </a:cubicBezTo>
                            <a:cubicBezTo>
                              <a:pt x="-288202" y="396868"/>
                              <a:pt x="-178567" y="351757"/>
                              <a:pt x="0" y="205317"/>
                            </a:cubicBezTo>
                            <a:cubicBezTo>
                              <a:pt x="27" y="142381"/>
                              <a:pt x="10070" y="5786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0322D54-A053-4A16-81C1-5265D440E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182800"/>
              </p:ext>
            </p:extLst>
          </p:nvPr>
        </p:nvGraphicFramePr>
        <p:xfrm>
          <a:off x="265021" y="3458719"/>
          <a:ext cx="72898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289640" imgH="1015920" progId="Equation.DSMT4">
                  <p:embed/>
                </p:oleObj>
              </mc:Choice>
              <mc:Fallback>
                <p:oleObj name="Equation" r:id="rId10" imgW="728964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5021" y="3458719"/>
                        <a:ext cx="7289800" cy="101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4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3C9A553-9DC4-4BD6-890F-2CD342973AD9}"/>
              </a:ext>
            </a:extLst>
          </p:cNvPr>
          <p:cNvSpPr txBox="1">
            <a:spLocks/>
          </p:cNvSpPr>
          <p:nvPr/>
        </p:nvSpPr>
        <p:spPr bwMode="auto">
          <a:xfrm>
            <a:off x="265021" y="1220043"/>
            <a:ext cx="7254574" cy="505608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从离散到连续：二进制与正余弦函数编码的类比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D39150A-C228-4BA1-8356-B4BA81D09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546396"/>
              </p:ext>
            </p:extLst>
          </p:nvPr>
        </p:nvGraphicFramePr>
        <p:xfrm>
          <a:off x="265021" y="2028507"/>
          <a:ext cx="39195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919972" imgH="606622" progId="Equation.DSMT4">
                  <p:embed/>
                </p:oleObj>
              </mc:Choice>
              <mc:Fallback>
                <p:oleObj name="Equation" r:id="rId3" imgW="3919972" imgH="60662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021" y="2028507"/>
                        <a:ext cx="3919537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900160F-A7F9-4553-B97C-5B8BE6EC0F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228916"/>
              </p:ext>
            </p:extLst>
          </p:nvPr>
        </p:nvGraphicFramePr>
        <p:xfrm>
          <a:off x="4968875" y="2039938"/>
          <a:ext cx="3898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98800" imgH="583920" progId="Equation.DSMT4">
                  <p:embed/>
                </p:oleObj>
              </mc:Choice>
              <mc:Fallback>
                <p:oleObj name="Equation" r:id="rId5" imgW="389880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68875" y="2039938"/>
                        <a:ext cx="3898900" cy="5842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箭头: 右 3">
            <a:extLst>
              <a:ext uri="{FF2B5EF4-FFF2-40B4-BE49-F238E27FC236}">
                <a16:creationId xmlns:a16="http://schemas.microsoft.com/office/drawing/2014/main" id="{C2C59BF6-963D-4723-AADF-5D72C387F10E}"/>
              </a:ext>
            </a:extLst>
          </p:cNvPr>
          <p:cNvSpPr/>
          <p:nvPr/>
        </p:nvSpPr>
        <p:spPr bwMode="auto">
          <a:xfrm>
            <a:off x="4378279" y="2179766"/>
            <a:ext cx="387442" cy="303904"/>
          </a:xfrm>
          <a:prstGeom prst="rightArrow">
            <a:avLst/>
          </a:prstGeom>
          <a:solidFill>
            <a:srgbClr val="31589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41DE50-FFC1-4811-90A3-18D189890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620" y="3078253"/>
            <a:ext cx="5142155" cy="3179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7D5D75B-526F-4209-A262-3080C0386A8A}"/>
              </a:ext>
            </a:extLst>
          </p:cNvPr>
          <p:cNvSpPr/>
          <p:nvPr/>
        </p:nvSpPr>
        <p:spPr bwMode="auto">
          <a:xfrm>
            <a:off x="6562165" y="2028507"/>
            <a:ext cx="1075764" cy="60642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  <p:sp>
        <p:nvSpPr>
          <p:cNvPr id="10" name="等号 9">
            <a:extLst>
              <a:ext uri="{FF2B5EF4-FFF2-40B4-BE49-F238E27FC236}">
                <a16:creationId xmlns:a16="http://schemas.microsoft.com/office/drawing/2014/main" id="{19C4BB97-8851-429B-AC65-FF9F2A6C6450}"/>
              </a:ext>
            </a:extLst>
          </p:cNvPr>
          <p:cNvSpPr/>
          <p:nvPr/>
        </p:nvSpPr>
        <p:spPr bwMode="auto">
          <a:xfrm rot="5400000">
            <a:off x="6798833" y="2584598"/>
            <a:ext cx="602428" cy="533196"/>
          </a:xfrm>
          <a:prstGeom prst="mathEqual">
            <a:avLst/>
          </a:prstGeom>
          <a:solidFill>
            <a:srgbClr val="31589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2D0E22C1-DBBE-4A77-8FCC-21DB0592556B}"/>
              </a:ext>
            </a:extLst>
          </p:cNvPr>
          <p:cNvSpPr/>
          <p:nvPr/>
        </p:nvSpPr>
        <p:spPr bwMode="auto">
          <a:xfrm>
            <a:off x="1622360" y="4256010"/>
            <a:ext cx="1204857" cy="823910"/>
          </a:xfrm>
          <a:custGeom>
            <a:avLst/>
            <a:gdLst>
              <a:gd name="connsiteX0" fmla="*/ 0 w 1204857"/>
              <a:gd name="connsiteY0" fmla="*/ 0 h 823910"/>
              <a:gd name="connsiteX1" fmla="*/ 358445 w 1204857"/>
              <a:gd name="connsiteY1" fmla="*/ 0 h 823910"/>
              <a:gd name="connsiteX2" fmla="*/ 702833 w 1204857"/>
              <a:gd name="connsiteY2" fmla="*/ 0 h 823910"/>
              <a:gd name="connsiteX3" fmla="*/ 702833 w 1204857"/>
              <a:gd name="connsiteY3" fmla="*/ 0 h 823910"/>
              <a:gd name="connsiteX4" fmla="*/ 1004048 w 1204857"/>
              <a:gd name="connsiteY4" fmla="*/ 0 h 823910"/>
              <a:gd name="connsiteX5" fmla="*/ 1204857 w 1204857"/>
              <a:gd name="connsiteY5" fmla="*/ 0 h 823910"/>
              <a:gd name="connsiteX6" fmla="*/ 1204857 w 1204857"/>
              <a:gd name="connsiteY6" fmla="*/ 137318 h 823910"/>
              <a:gd name="connsiteX7" fmla="*/ 1841359 w 1204857"/>
              <a:gd name="connsiteY7" fmla="*/ 367505 h 823910"/>
              <a:gd name="connsiteX8" fmla="*/ 1204857 w 1204857"/>
              <a:gd name="connsiteY8" fmla="*/ 343296 h 823910"/>
              <a:gd name="connsiteX9" fmla="*/ 1204857 w 1204857"/>
              <a:gd name="connsiteY9" fmla="*/ 823910 h 823910"/>
              <a:gd name="connsiteX10" fmla="*/ 1004048 w 1204857"/>
              <a:gd name="connsiteY10" fmla="*/ 823910 h 823910"/>
              <a:gd name="connsiteX11" fmla="*/ 702833 w 1204857"/>
              <a:gd name="connsiteY11" fmla="*/ 823910 h 823910"/>
              <a:gd name="connsiteX12" fmla="*/ 702833 w 1204857"/>
              <a:gd name="connsiteY12" fmla="*/ 823910 h 823910"/>
              <a:gd name="connsiteX13" fmla="*/ 337360 w 1204857"/>
              <a:gd name="connsiteY13" fmla="*/ 823910 h 823910"/>
              <a:gd name="connsiteX14" fmla="*/ 0 w 1204857"/>
              <a:gd name="connsiteY14" fmla="*/ 823910 h 823910"/>
              <a:gd name="connsiteX15" fmla="*/ 0 w 1204857"/>
              <a:gd name="connsiteY15" fmla="*/ 343296 h 823910"/>
              <a:gd name="connsiteX16" fmla="*/ 0 w 1204857"/>
              <a:gd name="connsiteY16" fmla="*/ 137318 h 823910"/>
              <a:gd name="connsiteX17" fmla="*/ 0 w 1204857"/>
              <a:gd name="connsiteY17" fmla="*/ 137318 h 823910"/>
              <a:gd name="connsiteX18" fmla="*/ 0 w 1204857"/>
              <a:gd name="connsiteY18" fmla="*/ 0 h 82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4857" h="823910" fill="none" extrusionOk="0">
                <a:moveTo>
                  <a:pt x="0" y="0"/>
                </a:moveTo>
                <a:cubicBezTo>
                  <a:pt x="82420" y="-16095"/>
                  <a:pt x="245649" y="3502"/>
                  <a:pt x="358445" y="0"/>
                </a:cubicBezTo>
                <a:cubicBezTo>
                  <a:pt x="471242" y="-3502"/>
                  <a:pt x="597895" y="-4763"/>
                  <a:pt x="702833" y="0"/>
                </a:cubicBezTo>
                <a:lnTo>
                  <a:pt x="702833" y="0"/>
                </a:lnTo>
                <a:cubicBezTo>
                  <a:pt x="807569" y="13595"/>
                  <a:pt x="913438" y="11444"/>
                  <a:pt x="1004048" y="0"/>
                </a:cubicBezTo>
                <a:cubicBezTo>
                  <a:pt x="1093041" y="1653"/>
                  <a:pt x="1159749" y="7262"/>
                  <a:pt x="1204857" y="0"/>
                </a:cubicBezTo>
                <a:cubicBezTo>
                  <a:pt x="1201193" y="39720"/>
                  <a:pt x="1207269" y="100632"/>
                  <a:pt x="1204857" y="137318"/>
                </a:cubicBezTo>
                <a:cubicBezTo>
                  <a:pt x="1381699" y="230864"/>
                  <a:pt x="1665938" y="307475"/>
                  <a:pt x="1841359" y="367505"/>
                </a:cubicBezTo>
                <a:cubicBezTo>
                  <a:pt x="1557323" y="384935"/>
                  <a:pt x="1483560" y="351603"/>
                  <a:pt x="1204857" y="343296"/>
                </a:cubicBezTo>
                <a:cubicBezTo>
                  <a:pt x="1191615" y="447066"/>
                  <a:pt x="1227050" y="695888"/>
                  <a:pt x="1204857" y="823910"/>
                </a:cubicBezTo>
                <a:cubicBezTo>
                  <a:pt x="1147948" y="825864"/>
                  <a:pt x="1061241" y="825655"/>
                  <a:pt x="1004048" y="823910"/>
                </a:cubicBezTo>
                <a:cubicBezTo>
                  <a:pt x="889940" y="829995"/>
                  <a:pt x="799697" y="812504"/>
                  <a:pt x="702833" y="823910"/>
                </a:cubicBezTo>
                <a:lnTo>
                  <a:pt x="702833" y="823910"/>
                </a:lnTo>
                <a:cubicBezTo>
                  <a:pt x="529688" y="830340"/>
                  <a:pt x="457252" y="823967"/>
                  <a:pt x="337360" y="823910"/>
                </a:cubicBezTo>
                <a:cubicBezTo>
                  <a:pt x="217468" y="823853"/>
                  <a:pt x="118736" y="828274"/>
                  <a:pt x="0" y="823910"/>
                </a:cubicBezTo>
                <a:cubicBezTo>
                  <a:pt x="-22457" y="638442"/>
                  <a:pt x="-10198" y="574894"/>
                  <a:pt x="0" y="343296"/>
                </a:cubicBezTo>
                <a:cubicBezTo>
                  <a:pt x="-4620" y="255087"/>
                  <a:pt x="-3410" y="213139"/>
                  <a:pt x="0" y="137318"/>
                </a:cubicBezTo>
                <a:lnTo>
                  <a:pt x="0" y="137318"/>
                </a:lnTo>
                <a:cubicBezTo>
                  <a:pt x="2502" y="85883"/>
                  <a:pt x="-3940" y="56388"/>
                  <a:pt x="0" y="0"/>
                </a:cubicBezTo>
                <a:close/>
              </a:path>
              <a:path w="1204857" h="823910" stroke="0" extrusionOk="0">
                <a:moveTo>
                  <a:pt x="0" y="0"/>
                </a:moveTo>
                <a:cubicBezTo>
                  <a:pt x="157731" y="886"/>
                  <a:pt x="264202" y="-1961"/>
                  <a:pt x="337360" y="0"/>
                </a:cubicBezTo>
                <a:cubicBezTo>
                  <a:pt x="410518" y="1961"/>
                  <a:pt x="572257" y="-2027"/>
                  <a:pt x="702833" y="0"/>
                </a:cubicBezTo>
                <a:lnTo>
                  <a:pt x="702833" y="0"/>
                </a:lnTo>
                <a:cubicBezTo>
                  <a:pt x="789256" y="2122"/>
                  <a:pt x="930247" y="-11010"/>
                  <a:pt x="1004048" y="0"/>
                </a:cubicBezTo>
                <a:cubicBezTo>
                  <a:pt x="1085378" y="212"/>
                  <a:pt x="1106383" y="648"/>
                  <a:pt x="1204857" y="0"/>
                </a:cubicBezTo>
                <a:cubicBezTo>
                  <a:pt x="1210774" y="28346"/>
                  <a:pt x="1198226" y="96528"/>
                  <a:pt x="1204857" y="137318"/>
                </a:cubicBezTo>
                <a:cubicBezTo>
                  <a:pt x="1475092" y="265033"/>
                  <a:pt x="1538123" y="236930"/>
                  <a:pt x="1841359" y="367505"/>
                </a:cubicBezTo>
                <a:cubicBezTo>
                  <a:pt x="1681820" y="348005"/>
                  <a:pt x="1494569" y="380502"/>
                  <a:pt x="1204857" y="343296"/>
                </a:cubicBezTo>
                <a:cubicBezTo>
                  <a:pt x="1220454" y="472198"/>
                  <a:pt x="1218534" y="689437"/>
                  <a:pt x="1204857" y="823910"/>
                </a:cubicBezTo>
                <a:cubicBezTo>
                  <a:pt x="1143289" y="816052"/>
                  <a:pt x="1097174" y="833224"/>
                  <a:pt x="1004048" y="823910"/>
                </a:cubicBezTo>
                <a:cubicBezTo>
                  <a:pt x="900085" y="813743"/>
                  <a:pt x="827170" y="814876"/>
                  <a:pt x="702833" y="823910"/>
                </a:cubicBezTo>
                <a:lnTo>
                  <a:pt x="702833" y="823910"/>
                </a:lnTo>
                <a:cubicBezTo>
                  <a:pt x="552945" y="808819"/>
                  <a:pt x="472018" y="809342"/>
                  <a:pt x="372501" y="823910"/>
                </a:cubicBezTo>
                <a:cubicBezTo>
                  <a:pt x="272984" y="838478"/>
                  <a:pt x="134621" y="811445"/>
                  <a:pt x="0" y="823910"/>
                </a:cubicBezTo>
                <a:cubicBezTo>
                  <a:pt x="-18138" y="654310"/>
                  <a:pt x="-15697" y="558680"/>
                  <a:pt x="0" y="343296"/>
                </a:cubicBezTo>
                <a:cubicBezTo>
                  <a:pt x="499" y="286774"/>
                  <a:pt x="-7028" y="221072"/>
                  <a:pt x="0" y="137318"/>
                </a:cubicBezTo>
                <a:lnTo>
                  <a:pt x="0" y="137318"/>
                </a:lnTo>
                <a:cubicBezTo>
                  <a:pt x="-16" y="94827"/>
                  <a:pt x="473" y="4494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91492425">
                  <a:prstGeom prst="wedgeRectCallout">
                    <a:avLst>
                      <a:gd name="adj1" fmla="val 102828"/>
                      <a:gd name="adj2" fmla="val -539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满足要求</a:t>
            </a:r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2</a:t>
            </a:r>
            <a:endParaRPr lang="zh-CN" altLang="en-US" sz="2400" kern="0" dirty="0">
              <a:solidFill>
                <a:srgbClr val="FF0000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22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3C9A553-9DC4-4BD6-890F-2CD342973AD9}"/>
              </a:ext>
            </a:extLst>
          </p:cNvPr>
          <p:cNvSpPr txBox="1">
            <a:spLocks/>
          </p:cNvSpPr>
          <p:nvPr/>
        </p:nvSpPr>
        <p:spPr bwMode="auto">
          <a:xfrm>
            <a:off x="265021" y="1220043"/>
            <a:ext cx="7254574" cy="505608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从离散到连续：二进制与正余弦函数编码的类比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62544B-8023-43D3-AB0F-AB91D4BE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21" y="1867065"/>
            <a:ext cx="6833029" cy="48022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矩形 13">
                <a:extLst>
                  <a:ext uri="{FF2B5EF4-FFF2-40B4-BE49-F238E27FC236}">
                    <a16:creationId xmlns:a16="http://schemas.microsoft.com/office/drawing/2014/main" id="{0DCE68D5-8507-4FEC-88C2-6092FB7A8B23}"/>
                  </a:ext>
                </a:extLst>
              </p:cNvPr>
              <p:cNvSpPr/>
              <p:nvPr/>
            </p:nvSpPr>
            <p:spPr bwMode="auto">
              <a:xfrm>
                <a:off x="7358232" y="1867065"/>
                <a:ext cx="1785768" cy="876136"/>
              </a:xfrm>
              <a:custGeom>
                <a:avLst/>
                <a:gdLst>
                  <a:gd name="connsiteX0" fmla="*/ 0 w 1785768"/>
                  <a:gd name="connsiteY0" fmla="*/ 0 h 876136"/>
                  <a:gd name="connsiteX1" fmla="*/ 297628 w 1785768"/>
                  <a:gd name="connsiteY1" fmla="*/ 0 h 876136"/>
                  <a:gd name="connsiteX2" fmla="*/ 297628 w 1785768"/>
                  <a:gd name="connsiteY2" fmla="*/ 0 h 876136"/>
                  <a:gd name="connsiteX3" fmla="*/ 744070 w 1785768"/>
                  <a:gd name="connsiteY3" fmla="*/ 0 h 876136"/>
                  <a:gd name="connsiteX4" fmla="*/ 1285753 w 1785768"/>
                  <a:gd name="connsiteY4" fmla="*/ 0 h 876136"/>
                  <a:gd name="connsiteX5" fmla="*/ 1785768 w 1785768"/>
                  <a:gd name="connsiteY5" fmla="*/ 0 h 876136"/>
                  <a:gd name="connsiteX6" fmla="*/ 1785768 w 1785768"/>
                  <a:gd name="connsiteY6" fmla="*/ 511079 h 876136"/>
                  <a:gd name="connsiteX7" fmla="*/ 1785768 w 1785768"/>
                  <a:gd name="connsiteY7" fmla="*/ 511079 h 876136"/>
                  <a:gd name="connsiteX8" fmla="*/ 1785768 w 1785768"/>
                  <a:gd name="connsiteY8" fmla="*/ 730113 h 876136"/>
                  <a:gd name="connsiteX9" fmla="*/ 1785768 w 1785768"/>
                  <a:gd name="connsiteY9" fmla="*/ 876136 h 876136"/>
                  <a:gd name="connsiteX10" fmla="*/ 1275336 w 1785768"/>
                  <a:gd name="connsiteY10" fmla="*/ 876136 h 876136"/>
                  <a:gd name="connsiteX11" fmla="*/ 744070 w 1785768"/>
                  <a:gd name="connsiteY11" fmla="*/ 876136 h 876136"/>
                  <a:gd name="connsiteX12" fmla="*/ 408975 w 1785768"/>
                  <a:gd name="connsiteY12" fmla="*/ 1048482 h 876136"/>
                  <a:gd name="connsiteX13" fmla="*/ 87020 w 1785768"/>
                  <a:gd name="connsiteY13" fmla="*/ 1214070 h 876136"/>
                  <a:gd name="connsiteX14" fmla="*/ 297628 w 1785768"/>
                  <a:gd name="connsiteY14" fmla="*/ 876136 h 876136"/>
                  <a:gd name="connsiteX15" fmla="*/ 0 w 1785768"/>
                  <a:gd name="connsiteY15" fmla="*/ 876136 h 876136"/>
                  <a:gd name="connsiteX16" fmla="*/ 0 w 1785768"/>
                  <a:gd name="connsiteY16" fmla="*/ 730113 h 876136"/>
                  <a:gd name="connsiteX17" fmla="*/ 0 w 1785768"/>
                  <a:gd name="connsiteY17" fmla="*/ 511079 h 876136"/>
                  <a:gd name="connsiteX18" fmla="*/ 0 w 1785768"/>
                  <a:gd name="connsiteY18" fmla="*/ 511079 h 876136"/>
                  <a:gd name="connsiteX19" fmla="*/ 0 w 1785768"/>
                  <a:gd name="connsiteY19" fmla="*/ 0 h 87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85768" h="876136" fill="none" extrusionOk="0">
                    <a:moveTo>
                      <a:pt x="0" y="0"/>
                    </a:moveTo>
                    <a:cubicBezTo>
                      <a:pt x="62150" y="13723"/>
                      <a:pt x="168886" y="5714"/>
                      <a:pt x="297628" y="0"/>
                    </a:cubicBezTo>
                    <a:lnTo>
                      <a:pt x="297628" y="0"/>
                    </a:lnTo>
                    <a:cubicBezTo>
                      <a:pt x="441231" y="-21238"/>
                      <a:pt x="611302" y="20616"/>
                      <a:pt x="744070" y="0"/>
                    </a:cubicBezTo>
                    <a:cubicBezTo>
                      <a:pt x="936421" y="-21507"/>
                      <a:pt x="1105383" y="5156"/>
                      <a:pt x="1285753" y="0"/>
                    </a:cubicBezTo>
                    <a:cubicBezTo>
                      <a:pt x="1466123" y="-5156"/>
                      <a:pt x="1621409" y="-5227"/>
                      <a:pt x="1785768" y="0"/>
                    </a:cubicBezTo>
                    <a:cubicBezTo>
                      <a:pt x="1809078" y="200019"/>
                      <a:pt x="1780419" y="389625"/>
                      <a:pt x="1785768" y="511079"/>
                    </a:cubicBezTo>
                    <a:lnTo>
                      <a:pt x="1785768" y="511079"/>
                    </a:lnTo>
                    <a:cubicBezTo>
                      <a:pt x="1783684" y="606894"/>
                      <a:pt x="1780816" y="642961"/>
                      <a:pt x="1785768" y="730113"/>
                    </a:cubicBezTo>
                    <a:cubicBezTo>
                      <a:pt x="1781199" y="770831"/>
                      <a:pt x="1789677" y="804766"/>
                      <a:pt x="1785768" y="876136"/>
                    </a:cubicBezTo>
                    <a:cubicBezTo>
                      <a:pt x="1544122" y="868471"/>
                      <a:pt x="1436004" y="850876"/>
                      <a:pt x="1275336" y="876136"/>
                    </a:cubicBezTo>
                    <a:cubicBezTo>
                      <a:pt x="1114668" y="901396"/>
                      <a:pt x="967513" y="882733"/>
                      <a:pt x="744070" y="876136"/>
                    </a:cubicBezTo>
                    <a:cubicBezTo>
                      <a:pt x="654167" y="923817"/>
                      <a:pt x="528862" y="984765"/>
                      <a:pt x="408975" y="1048482"/>
                    </a:cubicBezTo>
                    <a:cubicBezTo>
                      <a:pt x="289088" y="1112199"/>
                      <a:pt x="195093" y="1156100"/>
                      <a:pt x="87020" y="1214070"/>
                    </a:cubicBezTo>
                    <a:cubicBezTo>
                      <a:pt x="183854" y="1043998"/>
                      <a:pt x="235008" y="966508"/>
                      <a:pt x="297628" y="876136"/>
                    </a:cubicBezTo>
                    <a:cubicBezTo>
                      <a:pt x="221921" y="865848"/>
                      <a:pt x="137407" y="865450"/>
                      <a:pt x="0" y="876136"/>
                    </a:cubicBezTo>
                    <a:cubicBezTo>
                      <a:pt x="3320" y="835320"/>
                      <a:pt x="5012" y="790169"/>
                      <a:pt x="0" y="730113"/>
                    </a:cubicBezTo>
                    <a:cubicBezTo>
                      <a:pt x="6299" y="656395"/>
                      <a:pt x="-8270" y="586185"/>
                      <a:pt x="0" y="511079"/>
                    </a:cubicBezTo>
                    <a:lnTo>
                      <a:pt x="0" y="511079"/>
                    </a:lnTo>
                    <a:cubicBezTo>
                      <a:pt x="-24104" y="311755"/>
                      <a:pt x="-4224" y="238409"/>
                      <a:pt x="0" y="0"/>
                    </a:cubicBezTo>
                    <a:close/>
                  </a:path>
                  <a:path w="1785768" h="876136" stroke="0" extrusionOk="0">
                    <a:moveTo>
                      <a:pt x="0" y="0"/>
                    </a:moveTo>
                    <a:cubicBezTo>
                      <a:pt x="61345" y="8861"/>
                      <a:pt x="171769" y="9894"/>
                      <a:pt x="297628" y="0"/>
                    </a:cubicBezTo>
                    <a:lnTo>
                      <a:pt x="297628" y="0"/>
                    </a:lnTo>
                    <a:cubicBezTo>
                      <a:pt x="455719" y="-6823"/>
                      <a:pt x="614797" y="16898"/>
                      <a:pt x="744070" y="0"/>
                    </a:cubicBezTo>
                    <a:cubicBezTo>
                      <a:pt x="916808" y="-14323"/>
                      <a:pt x="1112938" y="10512"/>
                      <a:pt x="1233668" y="0"/>
                    </a:cubicBezTo>
                    <a:cubicBezTo>
                      <a:pt x="1354398" y="-10512"/>
                      <a:pt x="1597567" y="27371"/>
                      <a:pt x="1785768" y="0"/>
                    </a:cubicBezTo>
                    <a:cubicBezTo>
                      <a:pt x="1781799" y="229813"/>
                      <a:pt x="1787421" y="270553"/>
                      <a:pt x="1785768" y="511079"/>
                    </a:cubicBezTo>
                    <a:lnTo>
                      <a:pt x="1785768" y="511079"/>
                    </a:lnTo>
                    <a:cubicBezTo>
                      <a:pt x="1786665" y="582407"/>
                      <a:pt x="1780361" y="661858"/>
                      <a:pt x="1785768" y="730113"/>
                    </a:cubicBezTo>
                    <a:cubicBezTo>
                      <a:pt x="1791210" y="802248"/>
                      <a:pt x="1785633" y="832505"/>
                      <a:pt x="1785768" y="876136"/>
                    </a:cubicBezTo>
                    <a:cubicBezTo>
                      <a:pt x="1539953" y="898951"/>
                      <a:pt x="1423884" y="879702"/>
                      <a:pt x="1244085" y="876136"/>
                    </a:cubicBezTo>
                    <a:cubicBezTo>
                      <a:pt x="1064286" y="872570"/>
                      <a:pt x="985299" y="877243"/>
                      <a:pt x="744070" y="876136"/>
                    </a:cubicBezTo>
                    <a:cubicBezTo>
                      <a:pt x="649131" y="937848"/>
                      <a:pt x="572722" y="977174"/>
                      <a:pt x="408975" y="1048482"/>
                    </a:cubicBezTo>
                    <a:cubicBezTo>
                      <a:pt x="245228" y="1119790"/>
                      <a:pt x="239019" y="1118329"/>
                      <a:pt x="87020" y="1214070"/>
                    </a:cubicBezTo>
                    <a:cubicBezTo>
                      <a:pt x="194070" y="1071653"/>
                      <a:pt x="244516" y="978504"/>
                      <a:pt x="297628" y="876136"/>
                    </a:cubicBezTo>
                    <a:cubicBezTo>
                      <a:pt x="201111" y="861573"/>
                      <a:pt x="72524" y="871937"/>
                      <a:pt x="0" y="876136"/>
                    </a:cubicBezTo>
                    <a:cubicBezTo>
                      <a:pt x="-3213" y="825782"/>
                      <a:pt x="-4663" y="765284"/>
                      <a:pt x="0" y="730113"/>
                    </a:cubicBezTo>
                    <a:cubicBezTo>
                      <a:pt x="-9183" y="635359"/>
                      <a:pt x="-2630" y="616631"/>
                      <a:pt x="0" y="511079"/>
                    </a:cubicBezTo>
                    <a:lnTo>
                      <a:pt x="0" y="511079"/>
                    </a:lnTo>
                    <a:cubicBezTo>
                      <a:pt x="-8213" y="378279"/>
                      <a:pt x="10686" y="21208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3391492425">
                      <a:prstGeom prst="wedgeRectCallout">
                        <a:avLst>
                          <a:gd name="adj1" fmla="val -45127"/>
                          <a:gd name="adj2" fmla="val 885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兰亭中黑_GBK" panose="02000000000000000000" pitchFamily="2" charset="-122"/>
                              <a:cs typeface="Times New Roman" panose="020206030504050203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2400" b="0" i="1" kern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兰亭中黑_GBK" panose="02000000000000000000" pitchFamily="2" charset="-122"/>
                          <a:cs typeface="Times New Roman" panose="02020603050405020304" pitchFamily="18" charset="0"/>
                        </a:rPr>
                        <m:t>=4</m:t>
                      </m:r>
                    </m:oMath>
                  </m:oMathPara>
                </a14:m>
                <a:endParaRPr lang="en-US" altLang="zh-CN" sz="240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endParaRP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兰亭中黑_GBK" panose="02000000000000000000" pitchFamily="2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兰亭中黑_GBK" panose="02000000000000000000" pitchFamily="2" charset="-122"/>
                          <a:cs typeface="Times New Roman" panose="02020603050405020304" pitchFamily="18" charset="0"/>
                        </a:rPr>
                        <m:t>=100</m:t>
                      </m:r>
                    </m:oMath>
                  </m:oMathPara>
                </a14:m>
                <a:endParaRPr lang="zh-CN" altLang="en-US" sz="240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对话气泡: 矩形 13">
                <a:extLst>
                  <a:ext uri="{FF2B5EF4-FFF2-40B4-BE49-F238E27FC236}">
                    <a16:creationId xmlns:a16="http://schemas.microsoft.com/office/drawing/2014/main" id="{0DCE68D5-8507-4FEC-88C2-6092FB7A8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232" y="1867065"/>
                <a:ext cx="1785768" cy="876136"/>
              </a:xfrm>
              <a:prstGeom prst="wedgeRectCallout">
                <a:avLst>
                  <a:gd name="adj1" fmla="val -45127"/>
                  <a:gd name="adj2" fmla="val 88571"/>
                </a:avLst>
              </a:prstGeom>
              <a:blipFill>
                <a:blip r:embed="rId4"/>
                <a:stretch>
                  <a:fillRect/>
                </a:stretch>
              </a:blip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3391492425">
                      <a:custGeom>
                        <a:avLst/>
                        <a:gdLst>
                          <a:gd name="connsiteX0" fmla="*/ 0 w 1785768"/>
                          <a:gd name="connsiteY0" fmla="*/ 0 h 876136"/>
                          <a:gd name="connsiteX1" fmla="*/ 297628 w 1785768"/>
                          <a:gd name="connsiteY1" fmla="*/ 0 h 876136"/>
                          <a:gd name="connsiteX2" fmla="*/ 297628 w 1785768"/>
                          <a:gd name="connsiteY2" fmla="*/ 0 h 876136"/>
                          <a:gd name="connsiteX3" fmla="*/ 744070 w 1785768"/>
                          <a:gd name="connsiteY3" fmla="*/ 0 h 876136"/>
                          <a:gd name="connsiteX4" fmla="*/ 1285753 w 1785768"/>
                          <a:gd name="connsiteY4" fmla="*/ 0 h 876136"/>
                          <a:gd name="connsiteX5" fmla="*/ 1785768 w 1785768"/>
                          <a:gd name="connsiteY5" fmla="*/ 0 h 876136"/>
                          <a:gd name="connsiteX6" fmla="*/ 1785768 w 1785768"/>
                          <a:gd name="connsiteY6" fmla="*/ 511079 h 876136"/>
                          <a:gd name="connsiteX7" fmla="*/ 1785768 w 1785768"/>
                          <a:gd name="connsiteY7" fmla="*/ 511079 h 876136"/>
                          <a:gd name="connsiteX8" fmla="*/ 1785768 w 1785768"/>
                          <a:gd name="connsiteY8" fmla="*/ 730113 h 876136"/>
                          <a:gd name="connsiteX9" fmla="*/ 1785768 w 1785768"/>
                          <a:gd name="connsiteY9" fmla="*/ 876136 h 876136"/>
                          <a:gd name="connsiteX10" fmla="*/ 1275336 w 1785768"/>
                          <a:gd name="connsiteY10" fmla="*/ 876136 h 876136"/>
                          <a:gd name="connsiteX11" fmla="*/ 744070 w 1785768"/>
                          <a:gd name="connsiteY11" fmla="*/ 876136 h 876136"/>
                          <a:gd name="connsiteX12" fmla="*/ 408975 w 1785768"/>
                          <a:gd name="connsiteY12" fmla="*/ 1048482 h 876136"/>
                          <a:gd name="connsiteX13" fmla="*/ 87020 w 1785768"/>
                          <a:gd name="connsiteY13" fmla="*/ 1214070 h 876136"/>
                          <a:gd name="connsiteX14" fmla="*/ 297628 w 1785768"/>
                          <a:gd name="connsiteY14" fmla="*/ 876136 h 876136"/>
                          <a:gd name="connsiteX15" fmla="*/ 0 w 1785768"/>
                          <a:gd name="connsiteY15" fmla="*/ 876136 h 876136"/>
                          <a:gd name="connsiteX16" fmla="*/ 0 w 1785768"/>
                          <a:gd name="connsiteY16" fmla="*/ 730113 h 876136"/>
                          <a:gd name="connsiteX17" fmla="*/ 0 w 1785768"/>
                          <a:gd name="connsiteY17" fmla="*/ 511079 h 876136"/>
                          <a:gd name="connsiteX18" fmla="*/ 0 w 1785768"/>
                          <a:gd name="connsiteY18" fmla="*/ 511079 h 876136"/>
                          <a:gd name="connsiteX19" fmla="*/ 0 w 1785768"/>
                          <a:gd name="connsiteY19" fmla="*/ 0 h 8761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1785768" h="876136" fill="none" extrusionOk="0">
                            <a:moveTo>
                              <a:pt x="0" y="0"/>
                            </a:moveTo>
                            <a:cubicBezTo>
                              <a:pt x="62150" y="13723"/>
                              <a:pt x="168886" y="5714"/>
                              <a:pt x="297628" y="0"/>
                            </a:cubicBezTo>
                            <a:lnTo>
                              <a:pt x="297628" y="0"/>
                            </a:lnTo>
                            <a:cubicBezTo>
                              <a:pt x="441231" y="-21238"/>
                              <a:pt x="611302" y="20616"/>
                              <a:pt x="744070" y="0"/>
                            </a:cubicBezTo>
                            <a:cubicBezTo>
                              <a:pt x="936421" y="-21507"/>
                              <a:pt x="1105383" y="5156"/>
                              <a:pt x="1285753" y="0"/>
                            </a:cubicBezTo>
                            <a:cubicBezTo>
                              <a:pt x="1466123" y="-5156"/>
                              <a:pt x="1621409" y="-5227"/>
                              <a:pt x="1785768" y="0"/>
                            </a:cubicBezTo>
                            <a:cubicBezTo>
                              <a:pt x="1809078" y="200019"/>
                              <a:pt x="1780419" y="389625"/>
                              <a:pt x="1785768" y="511079"/>
                            </a:cubicBezTo>
                            <a:lnTo>
                              <a:pt x="1785768" y="511079"/>
                            </a:lnTo>
                            <a:cubicBezTo>
                              <a:pt x="1783684" y="606894"/>
                              <a:pt x="1780816" y="642961"/>
                              <a:pt x="1785768" y="730113"/>
                            </a:cubicBezTo>
                            <a:cubicBezTo>
                              <a:pt x="1781199" y="770831"/>
                              <a:pt x="1789677" y="804766"/>
                              <a:pt x="1785768" y="876136"/>
                            </a:cubicBezTo>
                            <a:cubicBezTo>
                              <a:pt x="1544122" y="868471"/>
                              <a:pt x="1436004" y="850876"/>
                              <a:pt x="1275336" y="876136"/>
                            </a:cubicBezTo>
                            <a:cubicBezTo>
                              <a:pt x="1114668" y="901396"/>
                              <a:pt x="967513" y="882733"/>
                              <a:pt x="744070" y="876136"/>
                            </a:cubicBezTo>
                            <a:cubicBezTo>
                              <a:pt x="654167" y="923817"/>
                              <a:pt x="528862" y="984765"/>
                              <a:pt x="408975" y="1048482"/>
                            </a:cubicBezTo>
                            <a:cubicBezTo>
                              <a:pt x="289088" y="1112199"/>
                              <a:pt x="195093" y="1156100"/>
                              <a:pt x="87020" y="1214070"/>
                            </a:cubicBezTo>
                            <a:cubicBezTo>
                              <a:pt x="183854" y="1043998"/>
                              <a:pt x="235008" y="966508"/>
                              <a:pt x="297628" y="876136"/>
                            </a:cubicBezTo>
                            <a:cubicBezTo>
                              <a:pt x="221921" y="865848"/>
                              <a:pt x="137407" y="865450"/>
                              <a:pt x="0" y="876136"/>
                            </a:cubicBezTo>
                            <a:cubicBezTo>
                              <a:pt x="3320" y="835320"/>
                              <a:pt x="5012" y="790169"/>
                              <a:pt x="0" y="730113"/>
                            </a:cubicBezTo>
                            <a:cubicBezTo>
                              <a:pt x="6299" y="656395"/>
                              <a:pt x="-8270" y="586185"/>
                              <a:pt x="0" y="511079"/>
                            </a:cubicBezTo>
                            <a:lnTo>
                              <a:pt x="0" y="511079"/>
                            </a:lnTo>
                            <a:cubicBezTo>
                              <a:pt x="-24104" y="311755"/>
                              <a:pt x="-4224" y="238409"/>
                              <a:pt x="0" y="0"/>
                            </a:cubicBezTo>
                            <a:close/>
                          </a:path>
                          <a:path w="1785768" h="876136" stroke="0" extrusionOk="0">
                            <a:moveTo>
                              <a:pt x="0" y="0"/>
                            </a:moveTo>
                            <a:cubicBezTo>
                              <a:pt x="61345" y="8861"/>
                              <a:pt x="171769" y="9894"/>
                              <a:pt x="297628" y="0"/>
                            </a:cubicBezTo>
                            <a:lnTo>
                              <a:pt x="297628" y="0"/>
                            </a:lnTo>
                            <a:cubicBezTo>
                              <a:pt x="455719" y="-6823"/>
                              <a:pt x="614797" y="16898"/>
                              <a:pt x="744070" y="0"/>
                            </a:cubicBezTo>
                            <a:cubicBezTo>
                              <a:pt x="916808" y="-14323"/>
                              <a:pt x="1112938" y="10512"/>
                              <a:pt x="1233668" y="0"/>
                            </a:cubicBezTo>
                            <a:cubicBezTo>
                              <a:pt x="1354398" y="-10512"/>
                              <a:pt x="1597567" y="27371"/>
                              <a:pt x="1785768" y="0"/>
                            </a:cubicBezTo>
                            <a:cubicBezTo>
                              <a:pt x="1781799" y="229813"/>
                              <a:pt x="1787421" y="270553"/>
                              <a:pt x="1785768" y="511079"/>
                            </a:cubicBezTo>
                            <a:lnTo>
                              <a:pt x="1785768" y="511079"/>
                            </a:lnTo>
                            <a:cubicBezTo>
                              <a:pt x="1786665" y="582407"/>
                              <a:pt x="1780361" y="661858"/>
                              <a:pt x="1785768" y="730113"/>
                            </a:cubicBezTo>
                            <a:cubicBezTo>
                              <a:pt x="1791210" y="802248"/>
                              <a:pt x="1785633" y="832505"/>
                              <a:pt x="1785768" y="876136"/>
                            </a:cubicBezTo>
                            <a:cubicBezTo>
                              <a:pt x="1539953" y="898951"/>
                              <a:pt x="1423884" y="879702"/>
                              <a:pt x="1244085" y="876136"/>
                            </a:cubicBezTo>
                            <a:cubicBezTo>
                              <a:pt x="1064286" y="872570"/>
                              <a:pt x="985299" y="877243"/>
                              <a:pt x="744070" y="876136"/>
                            </a:cubicBezTo>
                            <a:cubicBezTo>
                              <a:pt x="649131" y="937848"/>
                              <a:pt x="572722" y="977174"/>
                              <a:pt x="408975" y="1048482"/>
                            </a:cubicBezTo>
                            <a:cubicBezTo>
                              <a:pt x="245228" y="1119790"/>
                              <a:pt x="239019" y="1118329"/>
                              <a:pt x="87020" y="1214070"/>
                            </a:cubicBezTo>
                            <a:cubicBezTo>
                              <a:pt x="194070" y="1071653"/>
                              <a:pt x="244516" y="978504"/>
                              <a:pt x="297628" y="876136"/>
                            </a:cubicBezTo>
                            <a:cubicBezTo>
                              <a:pt x="201111" y="861573"/>
                              <a:pt x="72524" y="871937"/>
                              <a:pt x="0" y="876136"/>
                            </a:cubicBezTo>
                            <a:cubicBezTo>
                              <a:pt x="-3213" y="825782"/>
                              <a:pt x="-4663" y="765284"/>
                              <a:pt x="0" y="730113"/>
                            </a:cubicBezTo>
                            <a:cubicBezTo>
                              <a:pt x="-9183" y="635359"/>
                              <a:pt x="-2630" y="616631"/>
                              <a:pt x="0" y="511079"/>
                            </a:cubicBezTo>
                            <a:lnTo>
                              <a:pt x="0" y="511079"/>
                            </a:lnTo>
                            <a:cubicBezTo>
                              <a:pt x="-8213" y="378279"/>
                              <a:pt x="10686" y="21208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5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3C9A553-9DC4-4BD6-890F-2CD342973AD9}"/>
              </a:ext>
            </a:extLst>
          </p:cNvPr>
          <p:cNvSpPr txBox="1">
            <a:spLocks/>
          </p:cNvSpPr>
          <p:nvPr/>
        </p:nvSpPr>
        <p:spPr bwMode="auto">
          <a:xfrm>
            <a:off x="265020" y="1220043"/>
            <a:ext cx="8878979" cy="920729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从正余弦编码到旋转位置编码（</a:t>
            </a:r>
            <a:r>
              <a:rPr lang="en-US" altLang="zh-CN" sz="2400" b="0" kern="0" dirty="0" err="1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RoPE</a:t>
            </a: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Rotary Position Embedding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D33BEE-B439-46A0-8A93-B859ABA12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8529"/>
            <a:ext cx="4394125" cy="3065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DF65FB-CC69-46C4-B7A9-C28B53F29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092" y="2398529"/>
            <a:ext cx="4455907" cy="306590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E656AF1-96BE-442D-B8DE-103159FC70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429008"/>
              </p:ext>
            </p:extLst>
          </p:nvPr>
        </p:nvGraphicFramePr>
        <p:xfrm>
          <a:off x="1506742" y="5496976"/>
          <a:ext cx="1380640" cy="450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90640" imgH="583920" progId="Equation.DSMT4">
                  <p:embed/>
                </p:oleObj>
              </mc:Choice>
              <mc:Fallback>
                <p:oleObj name="Equation" r:id="rId5" imgW="17906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6742" y="5496976"/>
                        <a:ext cx="1380640" cy="450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1A1BA35-14B4-4EDD-889F-EC456E38FE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967645"/>
              </p:ext>
            </p:extLst>
          </p:nvPr>
        </p:nvGraphicFramePr>
        <p:xfrm>
          <a:off x="6098431" y="5496976"/>
          <a:ext cx="1635228" cy="450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20760" imgH="583920" progId="Equation.DSMT4">
                  <p:embed/>
                </p:oleObj>
              </mc:Choice>
              <mc:Fallback>
                <p:oleObj name="Equation" r:id="rId7" imgW="212076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8431" y="5496976"/>
                        <a:ext cx="1635228" cy="450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B949483D-7690-41CD-87F3-493B7F69A442}"/>
              </a:ext>
            </a:extLst>
          </p:cNvPr>
          <p:cNvSpPr txBox="1"/>
          <p:nvPr/>
        </p:nvSpPr>
        <p:spPr>
          <a:xfrm>
            <a:off x="226322" y="6300028"/>
            <a:ext cx="4625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158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https://arxiv.org/pdf/1911.04474</a:t>
            </a: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6A2250D6-5A67-4095-B3E5-49D0E8A0DDAD}"/>
              </a:ext>
            </a:extLst>
          </p:cNvPr>
          <p:cNvSpPr/>
          <p:nvPr/>
        </p:nvSpPr>
        <p:spPr bwMode="auto">
          <a:xfrm>
            <a:off x="589626" y="2471866"/>
            <a:ext cx="1335993" cy="957134"/>
          </a:xfrm>
          <a:custGeom>
            <a:avLst/>
            <a:gdLst>
              <a:gd name="connsiteX0" fmla="*/ 0 w 1335993"/>
              <a:gd name="connsiteY0" fmla="*/ 0 h 957134"/>
              <a:gd name="connsiteX1" fmla="*/ 397458 w 1335993"/>
              <a:gd name="connsiteY1" fmla="*/ 0 h 957134"/>
              <a:gd name="connsiteX2" fmla="*/ 779329 w 1335993"/>
              <a:gd name="connsiteY2" fmla="*/ 0 h 957134"/>
              <a:gd name="connsiteX3" fmla="*/ 779329 w 1335993"/>
              <a:gd name="connsiteY3" fmla="*/ 0 h 957134"/>
              <a:gd name="connsiteX4" fmla="*/ 1113328 w 1335993"/>
              <a:gd name="connsiteY4" fmla="*/ 0 h 957134"/>
              <a:gd name="connsiteX5" fmla="*/ 1335993 w 1335993"/>
              <a:gd name="connsiteY5" fmla="*/ 0 h 957134"/>
              <a:gd name="connsiteX6" fmla="*/ 1335993 w 1335993"/>
              <a:gd name="connsiteY6" fmla="*/ 558328 h 957134"/>
              <a:gd name="connsiteX7" fmla="*/ 1460788 w 1335993"/>
              <a:gd name="connsiteY7" fmla="*/ 892805 h 957134"/>
              <a:gd name="connsiteX8" fmla="*/ 1335993 w 1335993"/>
              <a:gd name="connsiteY8" fmla="*/ 797612 h 957134"/>
              <a:gd name="connsiteX9" fmla="*/ 1335993 w 1335993"/>
              <a:gd name="connsiteY9" fmla="*/ 957134 h 957134"/>
              <a:gd name="connsiteX10" fmla="*/ 1113328 w 1335993"/>
              <a:gd name="connsiteY10" fmla="*/ 957134 h 957134"/>
              <a:gd name="connsiteX11" fmla="*/ 779329 w 1335993"/>
              <a:gd name="connsiteY11" fmla="*/ 957134 h 957134"/>
              <a:gd name="connsiteX12" fmla="*/ 779329 w 1335993"/>
              <a:gd name="connsiteY12" fmla="*/ 957134 h 957134"/>
              <a:gd name="connsiteX13" fmla="*/ 374078 w 1335993"/>
              <a:gd name="connsiteY13" fmla="*/ 957134 h 957134"/>
              <a:gd name="connsiteX14" fmla="*/ 0 w 1335993"/>
              <a:gd name="connsiteY14" fmla="*/ 957134 h 957134"/>
              <a:gd name="connsiteX15" fmla="*/ 0 w 1335993"/>
              <a:gd name="connsiteY15" fmla="*/ 797612 h 957134"/>
              <a:gd name="connsiteX16" fmla="*/ 0 w 1335993"/>
              <a:gd name="connsiteY16" fmla="*/ 558328 h 957134"/>
              <a:gd name="connsiteX17" fmla="*/ 0 w 1335993"/>
              <a:gd name="connsiteY17" fmla="*/ 558328 h 957134"/>
              <a:gd name="connsiteX18" fmla="*/ 0 w 1335993"/>
              <a:gd name="connsiteY18" fmla="*/ 0 h 9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5993" h="957134" fill="none" extrusionOk="0">
                <a:moveTo>
                  <a:pt x="0" y="0"/>
                </a:moveTo>
                <a:cubicBezTo>
                  <a:pt x="169426" y="8464"/>
                  <a:pt x="202162" y="-16711"/>
                  <a:pt x="397458" y="0"/>
                </a:cubicBezTo>
                <a:cubicBezTo>
                  <a:pt x="592754" y="16711"/>
                  <a:pt x="688033" y="6635"/>
                  <a:pt x="779329" y="0"/>
                </a:cubicBezTo>
                <a:lnTo>
                  <a:pt x="779329" y="0"/>
                </a:lnTo>
                <a:cubicBezTo>
                  <a:pt x="891129" y="11169"/>
                  <a:pt x="1000014" y="-11424"/>
                  <a:pt x="1113328" y="0"/>
                </a:cubicBezTo>
                <a:cubicBezTo>
                  <a:pt x="1161634" y="10880"/>
                  <a:pt x="1258405" y="-5782"/>
                  <a:pt x="1335993" y="0"/>
                </a:cubicBezTo>
                <a:cubicBezTo>
                  <a:pt x="1341552" y="124266"/>
                  <a:pt x="1360347" y="311860"/>
                  <a:pt x="1335993" y="558328"/>
                </a:cubicBezTo>
                <a:cubicBezTo>
                  <a:pt x="1383993" y="663467"/>
                  <a:pt x="1441044" y="801046"/>
                  <a:pt x="1460788" y="892805"/>
                </a:cubicBezTo>
                <a:cubicBezTo>
                  <a:pt x="1428368" y="870437"/>
                  <a:pt x="1381760" y="826220"/>
                  <a:pt x="1335993" y="797612"/>
                </a:cubicBezTo>
                <a:cubicBezTo>
                  <a:pt x="1338097" y="870012"/>
                  <a:pt x="1331460" y="918402"/>
                  <a:pt x="1335993" y="957134"/>
                </a:cubicBezTo>
                <a:cubicBezTo>
                  <a:pt x="1234154" y="956765"/>
                  <a:pt x="1191630" y="967826"/>
                  <a:pt x="1113328" y="957134"/>
                </a:cubicBezTo>
                <a:cubicBezTo>
                  <a:pt x="1023293" y="942390"/>
                  <a:pt x="933841" y="969643"/>
                  <a:pt x="779329" y="957134"/>
                </a:cubicBezTo>
                <a:lnTo>
                  <a:pt x="779329" y="957134"/>
                </a:lnTo>
                <a:cubicBezTo>
                  <a:pt x="586780" y="975729"/>
                  <a:pt x="467720" y="967817"/>
                  <a:pt x="374078" y="957134"/>
                </a:cubicBezTo>
                <a:cubicBezTo>
                  <a:pt x="280436" y="946451"/>
                  <a:pt x="120240" y="956366"/>
                  <a:pt x="0" y="957134"/>
                </a:cubicBezTo>
                <a:cubicBezTo>
                  <a:pt x="4042" y="880791"/>
                  <a:pt x="-2508" y="847148"/>
                  <a:pt x="0" y="797612"/>
                </a:cubicBezTo>
                <a:cubicBezTo>
                  <a:pt x="3454" y="723810"/>
                  <a:pt x="964" y="661904"/>
                  <a:pt x="0" y="558328"/>
                </a:cubicBezTo>
                <a:lnTo>
                  <a:pt x="0" y="558328"/>
                </a:lnTo>
                <a:cubicBezTo>
                  <a:pt x="-10624" y="353730"/>
                  <a:pt x="13864" y="265248"/>
                  <a:pt x="0" y="0"/>
                </a:cubicBezTo>
                <a:close/>
              </a:path>
              <a:path w="1335993" h="957134" stroke="0" extrusionOk="0">
                <a:moveTo>
                  <a:pt x="0" y="0"/>
                </a:moveTo>
                <a:cubicBezTo>
                  <a:pt x="87792" y="-7363"/>
                  <a:pt x="296020" y="14258"/>
                  <a:pt x="374078" y="0"/>
                </a:cubicBezTo>
                <a:cubicBezTo>
                  <a:pt x="452136" y="-14258"/>
                  <a:pt x="696860" y="13435"/>
                  <a:pt x="779329" y="0"/>
                </a:cubicBezTo>
                <a:lnTo>
                  <a:pt x="779329" y="0"/>
                </a:lnTo>
                <a:cubicBezTo>
                  <a:pt x="849866" y="7625"/>
                  <a:pt x="1044345" y="2714"/>
                  <a:pt x="1113328" y="0"/>
                </a:cubicBezTo>
                <a:cubicBezTo>
                  <a:pt x="1183255" y="10834"/>
                  <a:pt x="1262484" y="9735"/>
                  <a:pt x="1335993" y="0"/>
                </a:cubicBezTo>
                <a:cubicBezTo>
                  <a:pt x="1347584" y="198787"/>
                  <a:pt x="1320849" y="393793"/>
                  <a:pt x="1335993" y="558328"/>
                </a:cubicBezTo>
                <a:cubicBezTo>
                  <a:pt x="1372712" y="653312"/>
                  <a:pt x="1436247" y="799790"/>
                  <a:pt x="1460788" y="892805"/>
                </a:cubicBezTo>
                <a:cubicBezTo>
                  <a:pt x="1430673" y="877555"/>
                  <a:pt x="1372353" y="821928"/>
                  <a:pt x="1335993" y="797612"/>
                </a:cubicBezTo>
                <a:cubicBezTo>
                  <a:pt x="1335066" y="850940"/>
                  <a:pt x="1331061" y="897541"/>
                  <a:pt x="1335993" y="957134"/>
                </a:cubicBezTo>
                <a:cubicBezTo>
                  <a:pt x="1243767" y="957492"/>
                  <a:pt x="1216368" y="964598"/>
                  <a:pt x="1113328" y="957134"/>
                </a:cubicBezTo>
                <a:cubicBezTo>
                  <a:pt x="988591" y="964243"/>
                  <a:pt x="892632" y="964053"/>
                  <a:pt x="779329" y="957134"/>
                </a:cubicBezTo>
                <a:lnTo>
                  <a:pt x="779329" y="957134"/>
                </a:lnTo>
                <a:cubicBezTo>
                  <a:pt x="639565" y="943636"/>
                  <a:pt x="501938" y="948156"/>
                  <a:pt x="413044" y="957134"/>
                </a:cubicBezTo>
                <a:cubicBezTo>
                  <a:pt x="324151" y="966112"/>
                  <a:pt x="156269" y="961592"/>
                  <a:pt x="0" y="957134"/>
                </a:cubicBezTo>
                <a:cubicBezTo>
                  <a:pt x="1212" y="893836"/>
                  <a:pt x="-6386" y="834958"/>
                  <a:pt x="0" y="797612"/>
                </a:cubicBezTo>
                <a:cubicBezTo>
                  <a:pt x="10866" y="704122"/>
                  <a:pt x="3595" y="629945"/>
                  <a:pt x="0" y="558328"/>
                </a:cubicBezTo>
                <a:lnTo>
                  <a:pt x="0" y="558328"/>
                </a:lnTo>
                <a:cubicBezTo>
                  <a:pt x="-16732" y="397302"/>
                  <a:pt x="14005" y="238073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91492425">
                  <a:prstGeom prst="wedgeRectCallout">
                    <a:avLst>
                      <a:gd name="adj1" fmla="val 59341"/>
                      <a:gd name="adj2" fmla="val 4327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对称，难以学习到序列方向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AAC35109-3016-4434-8713-1CA54C86DF7F}"/>
              </a:ext>
            </a:extLst>
          </p:cNvPr>
          <p:cNvSpPr/>
          <p:nvPr/>
        </p:nvSpPr>
        <p:spPr bwMode="auto">
          <a:xfrm>
            <a:off x="5919379" y="3505355"/>
            <a:ext cx="1993332" cy="852248"/>
          </a:xfrm>
          <a:custGeom>
            <a:avLst/>
            <a:gdLst>
              <a:gd name="connsiteX0" fmla="*/ 0 w 1993332"/>
              <a:gd name="connsiteY0" fmla="*/ 0 h 852248"/>
              <a:gd name="connsiteX1" fmla="*/ 593016 w 1993332"/>
              <a:gd name="connsiteY1" fmla="*/ 0 h 852248"/>
              <a:gd name="connsiteX2" fmla="*/ 1162777 w 1993332"/>
              <a:gd name="connsiteY2" fmla="*/ 0 h 852248"/>
              <a:gd name="connsiteX3" fmla="*/ 1162777 w 1993332"/>
              <a:gd name="connsiteY3" fmla="*/ 0 h 852248"/>
              <a:gd name="connsiteX4" fmla="*/ 1661110 w 1993332"/>
              <a:gd name="connsiteY4" fmla="*/ 0 h 852248"/>
              <a:gd name="connsiteX5" fmla="*/ 1993332 w 1993332"/>
              <a:gd name="connsiteY5" fmla="*/ 0 h 852248"/>
              <a:gd name="connsiteX6" fmla="*/ 1993332 w 1993332"/>
              <a:gd name="connsiteY6" fmla="*/ 497145 h 852248"/>
              <a:gd name="connsiteX7" fmla="*/ 2179529 w 1993332"/>
              <a:gd name="connsiteY7" fmla="*/ 794968 h 852248"/>
              <a:gd name="connsiteX8" fmla="*/ 1993332 w 1993332"/>
              <a:gd name="connsiteY8" fmla="*/ 710207 h 852248"/>
              <a:gd name="connsiteX9" fmla="*/ 1993332 w 1993332"/>
              <a:gd name="connsiteY9" fmla="*/ 852248 h 852248"/>
              <a:gd name="connsiteX10" fmla="*/ 1661110 w 1993332"/>
              <a:gd name="connsiteY10" fmla="*/ 852248 h 852248"/>
              <a:gd name="connsiteX11" fmla="*/ 1162777 w 1993332"/>
              <a:gd name="connsiteY11" fmla="*/ 852248 h 852248"/>
              <a:gd name="connsiteX12" fmla="*/ 1162777 w 1993332"/>
              <a:gd name="connsiteY12" fmla="*/ 852248 h 852248"/>
              <a:gd name="connsiteX13" fmla="*/ 558133 w 1993332"/>
              <a:gd name="connsiteY13" fmla="*/ 852248 h 852248"/>
              <a:gd name="connsiteX14" fmla="*/ 0 w 1993332"/>
              <a:gd name="connsiteY14" fmla="*/ 852248 h 852248"/>
              <a:gd name="connsiteX15" fmla="*/ 0 w 1993332"/>
              <a:gd name="connsiteY15" fmla="*/ 710207 h 852248"/>
              <a:gd name="connsiteX16" fmla="*/ 0 w 1993332"/>
              <a:gd name="connsiteY16" fmla="*/ 497145 h 852248"/>
              <a:gd name="connsiteX17" fmla="*/ 0 w 1993332"/>
              <a:gd name="connsiteY17" fmla="*/ 497145 h 852248"/>
              <a:gd name="connsiteX18" fmla="*/ 0 w 1993332"/>
              <a:gd name="connsiteY18" fmla="*/ 0 h 85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93332" h="852248" fill="none" extrusionOk="0">
                <a:moveTo>
                  <a:pt x="0" y="0"/>
                </a:moveTo>
                <a:cubicBezTo>
                  <a:pt x="216681" y="-23191"/>
                  <a:pt x="373065" y="-26143"/>
                  <a:pt x="593016" y="0"/>
                </a:cubicBezTo>
                <a:cubicBezTo>
                  <a:pt x="812967" y="26143"/>
                  <a:pt x="921897" y="11611"/>
                  <a:pt x="1162777" y="0"/>
                </a:cubicBezTo>
                <a:lnTo>
                  <a:pt x="1162777" y="0"/>
                </a:lnTo>
                <a:cubicBezTo>
                  <a:pt x="1299770" y="-13165"/>
                  <a:pt x="1454767" y="-8964"/>
                  <a:pt x="1661110" y="0"/>
                </a:cubicBezTo>
                <a:cubicBezTo>
                  <a:pt x="1779953" y="15827"/>
                  <a:pt x="1869063" y="14496"/>
                  <a:pt x="1993332" y="0"/>
                </a:cubicBezTo>
                <a:cubicBezTo>
                  <a:pt x="2005008" y="152721"/>
                  <a:pt x="1984072" y="396305"/>
                  <a:pt x="1993332" y="497145"/>
                </a:cubicBezTo>
                <a:cubicBezTo>
                  <a:pt x="2084931" y="644864"/>
                  <a:pt x="2125650" y="733666"/>
                  <a:pt x="2179529" y="794968"/>
                </a:cubicBezTo>
                <a:cubicBezTo>
                  <a:pt x="2106709" y="769019"/>
                  <a:pt x="2033329" y="739227"/>
                  <a:pt x="1993332" y="710207"/>
                </a:cubicBezTo>
                <a:cubicBezTo>
                  <a:pt x="1990913" y="753884"/>
                  <a:pt x="1998155" y="812741"/>
                  <a:pt x="1993332" y="852248"/>
                </a:cubicBezTo>
                <a:cubicBezTo>
                  <a:pt x="1886512" y="852648"/>
                  <a:pt x="1769020" y="857830"/>
                  <a:pt x="1661110" y="852248"/>
                </a:cubicBezTo>
                <a:cubicBezTo>
                  <a:pt x="1488693" y="868637"/>
                  <a:pt x="1359536" y="849827"/>
                  <a:pt x="1162777" y="852248"/>
                </a:cubicBezTo>
                <a:lnTo>
                  <a:pt x="1162777" y="852248"/>
                </a:lnTo>
                <a:cubicBezTo>
                  <a:pt x="936384" y="852148"/>
                  <a:pt x="689194" y="858789"/>
                  <a:pt x="558133" y="852248"/>
                </a:cubicBezTo>
                <a:cubicBezTo>
                  <a:pt x="427072" y="845707"/>
                  <a:pt x="212105" y="827469"/>
                  <a:pt x="0" y="852248"/>
                </a:cubicBezTo>
                <a:cubicBezTo>
                  <a:pt x="-5817" y="791988"/>
                  <a:pt x="3803" y="773368"/>
                  <a:pt x="0" y="710207"/>
                </a:cubicBezTo>
                <a:cubicBezTo>
                  <a:pt x="4776" y="625889"/>
                  <a:pt x="7061" y="599189"/>
                  <a:pt x="0" y="497145"/>
                </a:cubicBezTo>
                <a:lnTo>
                  <a:pt x="0" y="497145"/>
                </a:lnTo>
                <a:cubicBezTo>
                  <a:pt x="6526" y="328507"/>
                  <a:pt x="-9540" y="117507"/>
                  <a:pt x="0" y="0"/>
                </a:cubicBezTo>
                <a:close/>
              </a:path>
              <a:path w="1993332" h="852248" stroke="0" extrusionOk="0">
                <a:moveTo>
                  <a:pt x="0" y="0"/>
                </a:moveTo>
                <a:cubicBezTo>
                  <a:pt x="273368" y="-2004"/>
                  <a:pt x="299915" y="-15857"/>
                  <a:pt x="558133" y="0"/>
                </a:cubicBezTo>
                <a:cubicBezTo>
                  <a:pt x="816351" y="15857"/>
                  <a:pt x="972370" y="-27364"/>
                  <a:pt x="1162777" y="0"/>
                </a:cubicBezTo>
                <a:lnTo>
                  <a:pt x="1162777" y="0"/>
                </a:lnTo>
                <a:cubicBezTo>
                  <a:pt x="1324566" y="7643"/>
                  <a:pt x="1469295" y="-12239"/>
                  <a:pt x="1661110" y="0"/>
                </a:cubicBezTo>
                <a:cubicBezTo>
                  <a:pt x="1773271" y="15981"/>
                  <a:pt x="1908590" y="-15735"/>
                  <a:pt x="1993332" y="0"/>
                </a:cubicBezTo>
                <a:cubicBezTo>
                  <a:pt x="2002447" y="246701"/>
                  <a:pt x="2007984" y="364692"/>
                  <a:pt x="1993332" y="497145"/>
                </a:cubicBezTo>
                <a:cubicBezTo>
                  <a:pt x="2077432" y="613336"/>
                  <a:pt x="2084715" y="674521"/>
                  <a:pt x="2179529" y="794968"/>
                </a:cubicBezTo>
                <a:cubicBezTo>
                  <a:pt x="2087819" y="758589"/>
                  <a:pt x="2044300" y="732162"/>
                  <a:pt x="1993332" y="710207"/>
                </a:cubicBezTo>
                <a:cubicBezTo>
                  <a:pt x="1990615" y="741334"/>
                  <a:pt x="1998079" y="810163"/>
                  <a:pt x="1993332" y="852248"/>
                </a:cubicBezTo>
                <a:cubicBezTo>
                  <a:pt x="1891659" y="842959"/>
                  <a:pt x="1748611" y="865258"/>
                  <a:pt x="1661110" y="852248"/>
                </a:cubicBezTo>
                <a:cubicBezTo>
                  <a:pt x="1485133" y="873052"/>
                  <a:pt x="1404947" y="848729"/>
                  <a:pt x="1162777" y="852248"/>
                </a:cubicBezTo>
                <a:lnTo>
                  <a:pt x="1162777" y="852248"/>
                </a:lnTo>
                <a:cubicBezTo>
                  <a:pt x="948137" y="872896"/>
                  <a:pt x="856523" y="862942"/>
                  <a:pt x="616272" y="852248"/>
                </a:cubicBezTo>
                <a:cubicBezTo>
                  <a:pt x="376021" y="841554"/>
                  <a:pt x="162030" y="849384"/>
                  <a:pt x="0" y="852248"/>
                </a:cubicBezTo>
                <a:cubicBezTo>
                  <a:pt x="2661" y="785740"/>
                  <a:pt x="-1263" y="755763"/>
                  <a:pt x="0" y="710207"/>
                </a:cubicBezTo>
                <a:cubicBezTo>
                  <a:pt x="518" y="651580"/>
                  <a:pt x="-8309" y="548188"/>
                  <a:pt x="0" y="497145"/>
                </a:cubicBezTo>
                <a:lnTo>
                  <a:pt x="0" y="497145"/>
                </a:lnTo>
                <a:cubicBezTo>
                  <a:pt x="-8540" y="359462"/>
                  <a:pt x="-17462" y="168399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91492425">
                  <a:prstGeom prst="wedgeRectCallout">
                    <a:avLst>
                      <a:gd name="adj1" fmla="val 59341"/>
                      <a:gd name="adj2" fmla="val 4327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位置编码与向量编码融合，点积之后模式被打破</a:t>
            </a:r>
          </a:p>
        </p:txBody>
      </p:sp>
    </p:spTree>
    <p:extLst>
      <p:ext uri="{BB962C8B-B14F-4D97-AF65-F5344CB8AC3E}">
        <p14:creationId xmlns:p14="http://schemas.microsoft.com/office/powerpoint/2010/main" val="258168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3C9A553-9DC4-4BD6-890F-2CD342973AD9}"/>
              </a:ext>
            </a:extLst>
          </p:cNvPr>
          <p:cNvSpPr txBox="1">
            <a:spLocks/>
          </p:cNvSpPr>
          <p:nvPr/>
        </p:nvSpPr>
        <p:spPr bwMode="auto">
          <a:xfrm>
            <a:off x="265020" y="1220043"/>
            <a:ext cx="8878979" cy="920729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从正余弦编码到旋转位置编码（</a:t>
            </a:r>
            <a:r>
              <a:rPr lang="en-US" altLang="zh-CN" sz="2400" b="0" kern="0" dirty="0" err="1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RoPE</a:t>
            </a: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Rotary Position Embedding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49483D-7690-41CD-87F3-493B7F69A442}"/>
              </a:ext>
            </a:extLst>
          </p:cNvPr>
          <p:cNvSpPr txBox="1"/>
          <p:nvPr/>
        </p:nvSpPr>
        <p:spPr>
          <a:xfrm>
            <a:off x="226322" y="6300028"/>
            <a:ext cx="4625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158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https://arxiv.org/pdf/2104.09864</a:t>
            </a:r>
            <a:endParaRPr lang="zh-CN" altLang="en-US" sz="1400" dirty="0">
              <a:solidFill>
                <a:srgbClr val="31589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5E910B-972F-4689-B877-AA04BA276769}"/>
              </a:ext>
            </a:extLst>
          </p:cNvPr>
          <p:cNvSpPr txBox="1"/>
          <p:nvPr/>
        </p:nvSpPr>
        <p:spPr>
          <a:xfrm>
            <a:off x="265020" y="2782047"/>
            <a:ext cx="8631554" cy="2950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900" indent="-4699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提升相对位置信息的捕捉能力，使模型能够处理不同长度的序列时保持对相对位置的敏感性；</a:t>
            </a:r>
            <a:endParaRPr lang="en-US" altLang="zh-CN" sz="24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469900" indent="-4699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自然捕捉方向性信息，弥补正弦余弦编码无法有效区分位置前后顺序的不足；（旋转编码应用于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Query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Key</a:t>
            </a: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469900" indent="-4699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避免周期性限制，适应更长的序列编码任务；</a:t>
            </a:r>
            <a:endParaRPr lang="en-US" altLang="zh-CN" sz="240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469900" indent="-469900"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减少对绝对位置信息的依赖，提升模型的泛化能力。</a:t>
            </a:r>
          </a:p>
        </p:txBody>
      </p:sp>
    </p:spTree>
    <p:extLst>
      <p:ext uri="{BB962C8B-B14F-4D97-AF65-F5344CB8AC3E}">
        <p14:creationId xmlns:p14="http://schemas.microsoft.com/office/powerpoint/2010/main" val="29174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E89EE0BF-A57D-4A90-8214-74C2CBC5F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58888"/>
              </p:ext>
            </p:extLst>
          </p:nvPr>
        </p:nvGraphicFramePr>
        <p:xfrm>
          <a:off x="272360" y="1143419"/>
          <a:ext cx="8599280" cy="522291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26134">
                  <a:extLst>
                    <a:ext uri="{9D8B030D-6E8A-4147-A177-3AD203B41FA5}">
                      <a16:colId xmlns:a16="http://schemas.microsoft.com/office/drawing/2014/main" val="2036121543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277910411"/>
                    </a:ext>
                  </a:extLst>
                </a:gridCol>
                <a:gridCol w="1678193">
                  <a:extLst>
                    <a:ext uri="{9D8B030D-6E8A-4147-A177-3AD203B41FA5}">
                      <a16:colId xmlns:a16="http://schemas.microsoft.com/office/drawing/2014/main" val="3952147085"/>
                    </a:ext>
                  </a:extLst>
                </a:gridCol>
                <a:gridCol w="1764254">
                  <a:extLst>
                    <a:ext uri="{9D8B030D-6E8A-4147-A177-3AD203B41FA5}">
                      <a16:colId xmlns:a16="http://schemas.microsoft.com/office/drawing/2014/main" val="3188075751"/>
                    </a:ext>
                  </a:extLst>
                </a:gridCol>
                <a:gridCol w="1470379">
                  <a:extLst>
                    <a:ext uri="{9D8B030D-6E8A-4147-A177-3AD203B41FA5}">
                      <a16:colId xmlns:a16="http://schemas.microsoft.com/office/drawing/2014/main" val="1242379548"/>
                    </a:ext>
                  </a:extLst>
                </a:gridCol>
              </a:tblGrid>
              <a:tr h="68000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编码类型</a:t>
                      </a:r>
                    </a:p>
                  </a:txBody>
                  <a:tcPr anchor="ctr">
                    <a:solidFill>
                      <a:srgbClr val="31589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原理</a:t>
                      </a:r>
                    </a:p>
                  </a:txBody>
                  <a:tcPr anchor="ctr">
                    <a:solidFill>
                      <a:srgbClr val="31589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外推性</a:t>
                      </a:r>
                    </a:p>
                  </a:txBody>
                  <a:tcPr anchor="ctr">
                    <a:solidFill>
                      <a:srgbClr val="31589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使用方式</a:t>
                      </a:r>
                    </a:p>
                  </a:txBody>
                  <a:tcPr anchor="ctr">
                    <a:solidFill>
                      <a:srgbClr val="31589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应用模型</a:t>
                      </a:r>
                    </a:p>
                  </a:txBody>
                  <a:tcPr anchor="ctr">
                    <a:solidFill>
                      <a:srgbClr val="3158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617542"/>
                  </a:ext>
                </a:extLst>
              </a:tr>
              <a:tr h="39396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可学习位置编码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通过训练学习位置向量，通过模型优化来获得位置表示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无外推性，无法处理长序列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加到输入嵌入上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en-US" altLang="zh-CN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BERT</a:t>
                      </a: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系列</a:t>
                      </a:r>
                      <a:r>
                        <a:rPr lang="en-US" altLang="zh-CN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, GPT, GPT-2, GPT-3</a:t>
                      </a:r>
                      <a:endParaRPr lang="zh-CN" altLang="en-US" b="0" baseline="0" dirty="0">
                        <a:solidFill>
                          <a:srgbClr val="31589C"/>
                        </a:solidFill>
                        <a:latin typeface="Arial" panose="020B0604020202020204" pitchFamily="34" charset="0"/>
                        <a:ea typeface="方正兰亭中黑_GBK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9364402"/>
                  </a:ext>
                </a:extLst>
              </a:tr>
              <a:tr h="39396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en-US" altLang="zh-CN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Sinusoidal</a:t>
                      </a: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编码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基于正弦、余弦函数的周期性变化对位置进行固定编码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有外推性，但长序列周期性重复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绝对位置编码，加到输入嵌入上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原始</a:t>
                      </a:r>
                      <a:r>
                        <a:rPr 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Transformer</a:t>
                      </a:r>
                      <a:endParaRPr lang="zh-CN" altLang="en-US" b="0" baseline="0" dirty="0">
                        <a:solidFill>
                          <a:srgbClr val="31589C"/>
                        </a:solidFill>
                        <a:latin typeface="Arial" panose="020B0604020202020204" pitchFamily="34" charset="0"/>
                        <a:ea typeface="方正兰亭中黑_GBK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633774"/>
                  </a:ext>
                </a:extLst>
              </a:tr>
              <a:tr h="39396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en-US" altLang="zh-CN" b="0" baseline="0" dirty="0" err="1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RoPE</a:t>
                      </a:r>
                      <a:endParaRPr lang="zh-CN" altLang="en-US" b="0" baseline="0" dirty="0">
                        <a:solidFill>
                          <a:srgbClr val="31589C"/>
                        </a:solidFill>
                        <a:latin typeface="Arial" panose="020B0604020202020204" pitchFamily="34" charset="0"/>
                        <a:ea typeface="方正兰亭中黑_GBK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使用旋转矩阵进行变换，编码相对位置信息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较好的外推性，能保留顺序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旋转 </a:t>
                      </a:r>
                      <a:r>
                        <a:rPr lang="en-US" altLang="zh-CN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Query</a:t>
                      </a: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、</a:t>
                      </a:r>
                      <a:r>
                        <a:rPr lang="en-US" altLang="zh-CN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Key</a:t>
                      </a: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后用于注意力计算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en-US" altLang="zh-CN" b="0" baseline="0" dirty="0" err="1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RoFormer</a:t>
                      </a:r>
                      <a:r>
                        <a:rPr lang="en-US" altLang="zh-CN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, </a:t>
                      </a:r>
                      <a:r>
                        <a:rPr lang="en-US" altLang="zh-CN" b="0" baseline="0" dirty="0" err="1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LLaMA</a:t>
                      </a:r>
                      <a:r>
                        <a:rPr lang="en-US" altLang="zh-CN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, </a:t>
                      </a:r>
                      <a:r>
                        <a:rPr lang="en-US" altLang="zh-CN" b="0" baseline="0" dirty="0" err="1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ChatGLM</a:t>
                      </a:r>
                      <a:r>
                        <a:rPr lang="en-US" altLang="zh-CN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, </a:t>
                      </a:r>
                      <a:r>
                        <a:rPr lang="en-US" altLang="zh-CN" b="0" baseline="0" dirty="0" err="1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Baichuan</a:t>
                      </a:r>
                      <a:endParaRPr lang="zh-CN" altLang="en-US" b="0" baseline="0" dirty="0">
                        <a:solidFill>
                          <a:srgbClr val="31589C"/>
                        </a:solidFill>
                        <a:latin typeface="Arial" panose="020B0604020202020204" pitchFamily="34" charset="0"/>
                        <a:ea typeface="方正兰亭中黑_GBK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63876"/>
                  </a:ext>
                </a:extLst>
              </a:tr>
              <a:tr h="39396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en-US" altLang="zh-CN" b="0" baseline="0" dirty="0" err="1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ALiBi</a:t>
                      </a:r>
                      <a:endParaRPr lang="zh-CN" altLang="en-US" b="0" baseline="0" dirty="0">
                        <a:solidFill>
                          <a:srgbClr val="31589C"/>
                        </a:solidFill>
                        <a:latin typeface="Arial" panose="020B0604020202020204" pitchFamily="34" charset="0"/>
                        <a:ea typeface="方正兰亭中黑_GBK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对注意力分数引入线性偏置，增强对远距离位置的处理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较好的外推性，适应长序列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zh-CN" altLang="en-US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在注意力计算中加入偏置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en-US" altLang="zh-CN" b="0" baseline="0" dirty="0">
                          <a:solidFill>
                            <a:srgbClr val="31589C"/>
                          </a:solidFill>
                          <a:latin typeface="Arial" panose="020B0604020202020204" pitchFamily="34" charset="0"/>
                          <a:ea typeface="方正兰亭中黑_GBK" panose="02000000000000000000" pitchFamily="2" charset="-122"/>
                        </a:rPr>
                        <a:t>BLOOM, Baichuan-13B</a:t>
                      </a:r>
                      <a:endParaRPr lang="zh-CN" altLang="en-US" b="0" baseline="0" dirty="0">
                        <a:solidFill>
                          <a:srgbClr val="31589C"/>
                        </a:solidFill>
                        <a:latin typeface="Arial" panose="020B0604020202020204" pitchFamily="34" charset="0"/>
                        <a:ea typeface="方正兰亭中黑_GBK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6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80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F2308F0-06F6-49C5-B970-49CFCD119C3C}"/>
              </a:ext>
            </a:extLst>
          </p:cNvPr>
          <p:cNvSpPr txBox="1">
            <a:spLocks/>
          </p:cNvSpPr>
          <p:nvPr/>
        </p:nvSpPr>
        <p:spPr bwMode="auto">
          <a:xfrm>
            <a:off x="265021" y="1220043"/>
            <a:ext cx="5296683" cy="505608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为什么需要残差连接与层归一化？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32522D-69FF-4739-9B7E-1B508B8BE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36" y="1290919"/>
            <a:ext cx="2730238" cy="49646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819730A-550B-486C-B4B1-0715D8912A57}"/>
              </a:ext>
            </a:extLst>
          </p:cNvPr>
          <p:cNvSpPr/>
          <p:nvPr/>
        </p:nvSpPr>
        <p:spPr bwMode="auto">
          <a:xfrm>
            <a:off x="7261860" y="2819400"/>
            <a:ext cx="1455420" cy="3429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5F9A237-7950-4925-9588-699C4713CF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325797"/>
              </p:ext>
            </p:extLst>
          </p:nvPr>
        </p:nvGraphicFramePr>
        <p:xfrm>
          <a:off x="265021" y="1979613"/>
          <a:ext cx="50927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92560" imgH="1346040" progId="Equation.DSMT4">
                  <p:embed/>
                </p:oleObj>
              </mc:Choice>
              <mc:Fallback>
                <p:oleObj name="Equation" r:id="rId4" imgW="5092560" imgH="1346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5021" y="1979613"/>
                        <a:ext cx="5092700" cy="13462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箭头: 右 8">
            <a:extLst>
              <a:ext uri="{FF2B5EF4-FFF2-40B4-BE49-F238E27FC236}">
                <a16:creationId xmlns:a16="http://schemas.microsoft.com/office/drawing/2014/main" id="{7D519D29-43B5-4D96-ABB6-0D1F3F6ACB2C}"/>
              </a:ext>
            </a:extLst>
          </p:cNvPr>
          <p:cNvSpPr/>
          <p:nvPr/>
        </p:nvSpPr>
        <p:spPr bwMode="auto">
          <a:xfrm rot="16200000">
            <a:off x="2617650" y="3470769"/>
            <a:ext cx="387442" cy="303904"/>
          </a:xfrm>
          <a:prstGeom prst="rightArrow">
            <a:avLst/>
          </a:prstGeom>
          <a:solidFill>
            <a:srgbClr val="31589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宋体" pitchFamily="2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8763673-398D-49B9-9AAB-328961238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500474"/>
              </p:ext>
            </p:extLst>
          </p:nvPr>
        </p:nvGraphicFramePr>
        <p:xfrm>
          <a:off x="2112871" y="3919629"/>
          <a:ext cx="1397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0" imgH="330120" progId="Equation.DSMT4">
                  <p:embed/>
                </p:oleObj>
              </mc:Choice>
              <mc:Fallback>
                <p:oleObj name="Equation" r:id="rId6" imgW="1396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2871" y="3919629"/>
                        <a:ext cx="1397000" cy="3302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5F36C184-E4FA-4A64-A774-43A1C302E8E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7426" y="4410259"/>
                <a:ext cx="5116850" cy="2085792"/>
              </a:xfrm>
              <a:prstGeom prst="rect">
                <a:avLst/>
              </a:prstGeom>
              <a:solidFill>
                <a:srgbClr val="ECFFFF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algn="just" eaLnBrk="1" hangingPunct="1">
                  <a:lnSpc>
                    <a:spcPct val="120000"/>
                  </a:lnSpc>
                  <a:spcBef>
                    <a:spcPts val="600"/>
                  </a:spcBef>
                  <a:buClr>
                    <a:srgbClr val="31589C"/>
                  </a:buClr>
                  <a:buFont typeface="Wingdings" panose="05000000000000000000" pitchFamily="2" charset="2"/>
                  <a:buChar char="n"/>
                  <a:defRPr/>
                </a:pPr>
                <a14:m>
                  <m:oMath xmlns:m="http://schemas.openxmlformats.org/officeDocument/2006/math">
                    <m:r>
                      <a:rPr lang="zh-CN" altLang="en-US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zh-CN" altLang="en-US" sz="2400" b="0" i="1" ker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与</m:t>
                    </m:r>
                    <m:r>
                      <a:rPr lang="zh-CN" altLang="en-US" sz="2400" b="0" i="1" kern="0" smtClean="0">
                        <a:solidFill>
                          <a:srgbClr val="31589C"/>
                        </a:solidFill>
                        <a:latin typeface="Cambria Math" panose="02040503050406030204" pitchFamily="18" charset="0"/>
                        <a:ea typeface="方正兰亭中黑_GBK" panose="02000000000000000000" pitchFamily="2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2400" b="0" kern="0" dirty="0">
                    <a:solidFill>
                      <a:srgbClr val="31589C"/>
                    </a:solidFill>
                    <a:latin typeface="Times New Roman" panose="02020603050405020304" pitchFamily="18" charset="0"/>
                    <a:ea typeface="方正兰亭中黑_GBK" panose="02000000000000000000" pitchFamily="2" charset="-122"/>
                    <a:cs typeface="Times New Roman" panose="02020603050405020304" pitchFamily="18" charset="0"/>
                  </a:rPr>
                  <a:t>分别是缩放因子与偏移量；</a:t>
                </a:r>
                <a:endParaRPr lang="en-US" altLang="zh-CN" sz="2400" b="0" kern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20000"/>
                  </a:lnSpc>
                  <a:spcBef>
                    <a:spcPts val="600"/>
                  </a:spcBef>
                  <a:buClr>
                    <a:srgbClr val="31589C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400" b="0" kern="0" dirty="0">
                    <a:solidFill>
                      <a:srgbClr val="31589C"/>
                    </a:solidFill>
                    <a:latin typeface="Times New Roman" panose="02020603050405020304" pitchFamily="18" charset="0"/>
                    <a:ea typeface="方正兰亭中黑_GBK" panose="02000000000000000000" pitchFamily="2" charset="-122"/>
                    <a:cs typeface="Times New Roman" panose="02020603050405020304" pitchFamily="18" charset="0"/>
                  </a:rPr>
                  <a:t>残差连接：防止梯度消失；</a:t>
                </a:r>
                <a:endParaRPr lang="en-US" altLang="zh-CN" sz="2400" b="0" kern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20000"/>
                  </a:lnSpc>
                  <a:spcBef>
                    <a:spcPts val="600"/>
                  </a:spcBef>
                  <a:buClr>
                    <a:srgbClr val="31589C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400" b="0" kern="0" dirty="0">
                    <a:solidFill>
                      <a:srgbClr val="31589C"/>
                    </a:solidFill>
                    <a:latin typeface="Times New Roman" panose="02020603050405020304" pitchFamily="18" charset="0"/>
                    <a:ea typeface="方正兰亭中黑_GBK" panose="02000000000000000000" pitchFamily="2" charset="-122"/>
                    <a:cs typeface="Times New Roman" panose="02020603050405020304" pitchFamily="18" charset="0"/>
                  </a:rPr>
                  <a:t>层归一化：加速训练，提升模型稳定性。</a:t>
                </a:r>
                <a:endParaRPr lang="en-US" altLang="zh-CN" sz="2400" b="0" kern="0" dirty="0">
                  <a:solidFill>
                    <a:srgbClr val="31589C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5F36C184-E4FA-4A64-A774-43A1C302E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426" y="4410259"/>
                <a:ext cx="5116850" cy="2085792"/>
              </a:xfrm>
              <a:prstGeom prst="rect">
                <a:avLst/>
              </a:prstGeom>
              <a:blipFill>
                <a:blip r:embed="rId9"/>
                <a:stretch>
                  <a:fillRect l="-1669" t="-292" r="-1788" b="-87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4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10599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概述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2447" y="1069733"/>
            <a:ext cx="8495284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统计机器翻译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( 1990s-2010s )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ts val="600"/>
              </a:spcBef>
              <a:buClrTx/>
              <a:buFontTx/>
              <a:buChar char="–"/>
              <a:defRPr/>
            </a:pP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穷举所有可能的 </a:t>
            </a:r>
            <a:r>
              <a:rPr lang="en-US" altLang="zh-CN" sz="2200" b="0" i="1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开销太大</a:t>
            </a:r>
            <a:r>
              <a:rPr lang="en-US" altLang="zh-CN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!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ts val="600"/>
              </a:spcBef>
              <a:buClrTx/>
              <a:buFontTx/>
              <a:buChar char="–"/>
              <a:defRPr/>
            </a:pPr>
            <a:r>
              <a:rPr lang="zh-CN" altLang="en-US" sz="2200" b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利用启发式搜索算法生成翻译结果</a:t>
            </a:r>
            <a:endParaRPr lang="zh-CN" altLang="zh-CN" sz="2200" b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221895"/>
            <a:ext cx="89008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from Abigail See’s PPT (https://web.stanford.edu/class/archive/cs/cs224n/cs224n.1184/lectures/lecture10.pdf)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3" y="2586244"/>
            <a:ext cx="6102846" cy="213888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72447" y="5309016"/>
            <a:ext cx="836955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Tx/>
              <a:buChar char="–"/>
            </a:pP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phrase-by-phrase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，存在长距离依赖问题</a:t>
            </a:r>
            <a:endParaRPr lang="en-US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Tx/>
              <a:buChar char="–"/>
            </a:pP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需要大量的人工配置、大量的特征工程、系统复杂性高</a:t>
            </a:r>
            <a:endParaRPr lang="en-US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内容占位符 2"/>
          <p:cNvSpPr txBox="1">
            <a:spLocks/>
          </p:cNvSpPr>
          <p:nvPr/>
        </p:nvSpPr>
        <p:spPr bwMode="auto">
          <a:xfrm>
            <a:off x="707578" y="4816290"/>
            <a:ext cx="8576567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局限性</a:t>
            </a:r>
            <a:endParaRPr lang="zh-CN" altLang="zh-CN" sz="24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37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F2308F0-06F6-49C5-B970-49CFCD119C3C}"/>
              </a:ext>
            </a:extLst>
          </p:cNvPr>
          <p:cNvSpPr txBox="1">
            <a:spLocks/>
          </p:cNvSpPr>
          <p:nvPr/>
        </p:nvSpPr>
        <p:spPr bwMode="auto">
          <a:xfrm>
            <a:off x="265021" y="1220043"/>
            <a:ext cx="5296683" cy="505608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前馈神经网络与</a:t>
            </a: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Encoder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回顾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E2C2944-8308-44E5-B07F-94FA7AE48BF0}"/>
              </a:ext>
            </a:extLst>
          </p:cNvPr>
          <p:cNvGrpSpPr/>
          <p:nvPr/>
        </p:nvGrpSpPr>
        <p:grpSpPr>
          <a:xfrm>
            <a:off x="6099661" y="1290919"/>
            <a:ext cx="2730238" cy="4964654"/>
            <a:chOff x="6166336" y="1290919"/>
            <a:chExt cx="2730238" cy="496465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732522D-69FF-4739-9B7E-1B508B8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6336" y="1290919"/>
              <a:ext cx="2730238" cy="4964654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819730A-550B-486C-B4B1-0715D8912A57}"/>
                </a:ext>
              </a:extLst>
            </p:cNvPr>
            <p:cNvSpPr/>
            <p:nvPr/>
          </p:nvSpPr>
          <p:spPr bwMode="auto">
            <a:xfrm>
              <a:off x="7286625" y="1790699"/>
              <a:ext cx="1428750" cy="61912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宋体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1DBA84F-297A-4293-8FE2-0A0F3B97D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0" y="2052493"/>
            <a:ext cx="5296683" cy="35733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AA8C65B8-C733-4DE3-BAEA-ACB7D0394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928780"/>
              </p:ext>
            </p:extLst>
          </p:nvPr>
        </p:nvGraphicFramePr>
        <p:xfrm>
          <a:off x="199914" y="2608917"/>
          <a:ext cx="5864040" cy="390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4180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F2308F0-06F6-49C5-B970-49CFCD119C3C}"/>
              </a:ext>
            </a:extLst>
          </p:cNvPr>
          <p:cNvSpPr txBox="1">
            <a:spLocks/>
          </p:cNvSpPr>
          <p:nvPr/>
        </p:nvSpPr>
        <p:spPr bwMode="auto">
          <a:xfrm>
            <a:off x="265019" y="1189996"/>
            <a:ext cx="6349790" cy="615554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解码器中为什么要用掩码注意力机制？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83D458-18A4-4307-9B60-1B623BA81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7" y="2077843"/>
            <a:ext cx="7704306" cy="423254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BFE6E20-D1E1-458A-8F97-7A7515502827}"/>
              </a:ext>
            </a:extLst>
          </p:cNvPr>
          <p:cNvSpPr txBox="1"/>
          <p:nvPr/>
        </p:nvSpPr>
        <p:spPr>
          <a:xfrm>
            <a:off x="719847" y="63615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1589C"/>
                </a:solidFill>
                <a:latin typeface="Arial" panose="020B0604020202020204" pitchFamily="34" charset="0"/>
                <a:ea typeface="方正兰亭中黑_GBK" panose="02000000000000000000" pitchFamily="2" charset="-122"/>
              </a:rPr>
              <a:t>https://jalammar.github.io/illustrated-transformer/</a:t>
            </a:r>
          </a:p>
        </p:txBody>
      </p: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5C4ACF5A-A7B0-4EAB-8475-D80AC3EDC953}"/>
              </a:ext>
            </a:extLst>
          </p:cNvPr>
          <p:cNvSpPr/>
          <p:nvPr/>
        </p:nvSpPr>
        <p:spPr bwMode="auto">
          <a:xfrm>
            <a:off x="6167335" y="1916349"/>
            <a:ext cx="2830749" cy="924127"/>
          </a:xfrm>
          <a:custGeom>
            <a:avLst/>
            <a:gdLst>
              <a:gd name="connsiteX0" fmla="*/ 0 w 2830749"/>
              <a:gd name="connsiteY0" fmla="*/ 0 h 924127"/>
              <a:gd name="connsiteX1" fmla="*/ 471792 w 2830749"/>
              <a:gd name="connsiteY1" fmla="*/ 0 h 924127"/>
              <a:gd name="connsiteX2" fmla="*/ 471792 w 2830749"/>
              <a:gd name="connsiteY2" fmla="*/ 0 h 924127"/>
              <a:gd name="connsiteX3" fmla="*/ 804405 w 2830749"/>
              <a:gd name="connsiteY3" fmla="*/ 0 h 924127"/>
              <a:gd name="connsiteX4" fmla="*/ 1179479 w 2830749"/>
              <a:gd name="connsiteY4" fmla="*/ 0 h 924127"/>
              <a:gd name="connsiteX5" fmla="*/ 1696877 w 2830749"/>
              <a:gd name="connsiteY5" fmla="*/ 0 h 924127"/>
              <a:gd name="connsiteX6" fmla="*/ 2197762 w 2830749"/>
              <a:gd name="connsiteY6" fmla="*/ 0 h 924127"/>
              <a:gd name="connsiteX7" fmla="*/ 2830749 w 2830749"/>
              <a:gd name="connsiteY7" fmla="*/ 0 h 924127"/>
              <a:gd name="connsiteX8" fmla="*/ 2830749 w 2830749"/>
              <a:gd name="connsiteY8" fmla="*/ 154021 h 924127"/>
              <a:gd name="connsiteX9" fmla="*/ 2830749 w 2830749"/>
              <a:gd name="connsiteY9" fmla="*/ 154021 h 924127"/>
              <a:gd name="connsiteX10" fmla="*/ 2830749 w 2830749"/>
              <a:gd name="connsiteY10" fmla="*/ 385053 h 924127"/>
              <a:gd name="connsiteX11" fmla="*/ 2830749 w 2830749"/>
              <a:gd name="connsiteY11" fmla="*/ 924127 h 924127"/>
              <a:gd name="connsiteX12" fmla="*/ 2313351 w 2830749"/>
              <a:gd name="connsiteY12" fmla="*/ 924127 h 924127"/>
              <a:gd name="connsiteX13" fmla="*/ 1779440 w 2830749"/>
              <a:gd name="connsiteY13" fmla="*/ 924127 h 924127"/>
              <a:gd name="connsiteX14" fmla="*/ 1179479 w 2830749"/>
              <a:gd name="connsiteY14" fmla="*/ 924127 h 924127"/>
              <a:gd name="connsiteX15" fmla="*/ 832712 w 2830749"/>
              <a:gd name="connsiteY15" fmla="*/ 924127 h 924127"/>
              <a:gd name="connsiteX16" fmla="*/ 471792 w 2830749"/>
              <a:gd name="connsiteY16" fmla="*/ 924127 h 924127"/>
              <a:gd name="connsiteX17" fmla="*/ 471792 w 2830749"/>
              <a:gd name="connsiteY17" fmla="*/ 924127 h 924127"/>
              <a:gd name="connsiteX18" fmla="*/ 0 w 2830749"/>
              <a:gd name="connsiteY18" fmla="*/ 924127 h 924127"/>
              <a:gd name="connsiteX19" fmla="*/ 0 w 2830749"/>
              <a:gd name="connsiteY19" fmla="*/ 385053 h 924127"/>
              <a:gd name="connsiteX20" fmla="*/ -458157 w 2830749"/>
              <a:gd name="connsiteY20" fmla="*/ -42787 h 924127"/>
              <a:gd name="connsiteX21" fmla="*/ 0 w 2830749"/>
              <a:gd name="connsiteY21" fmla="*/ 154021 h 924127"/>
              <a:gd name="connsiteX22" fmla="*/ 0 w 2830749"/>
              <a:gd name="connsiteY22" fmla="*/ 0 h 92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30749" h="924127" fill="none" extrusionOk="0">
                <a:moveTo>
                  <a:pt x="0" y="0"/>
                </a:moveTo>
                <a:cubicBezTo>
                  <a:pt x="197282" y="-12389"/>
                  <a:pt x="278832" y="-13662"/>
                  <a:pt x="471792" y="0"/>
                </a:cubicBezTo>
                <a:lnTo>
                  <a:pt x="471792" y="0"/>
                </a:lnTo>
                <a:cubicBezTo>
                  <a:pt x="617428" y="-13807"/>
                  <a:pt x="704198" y="-8038"/>
                  <a:pt x="804405" y="0"/>
                </a:cubicBezTo>
                <a:cubicBezTo>
                  <a:pt x="904612" y="8038"/>
                  <a:pt x="1049635" y="7166"/>
                  <a:pt x="1179479" y="0"/>
                </a:cubicBezTo>
                <a:cubicBezTo>
                  <a:pt x="1369942" y="924"/>
                  <a:pt x="1549082" y="12605"/>
                  <a:pt x="1696877" y="0"/>
                </a:cubicBezTo>
                <a:cubicBezTo>
                  <a:pt x="1844672" y="-12605"/>
                  <a:pt x="2001982" y="-5374"/>
                  <a:pt x="2197762" y="0"/>
                </a:cubicBezTo>
                <a:cubicBezTo>
                  <a:pt x="2393542" y="5374"/>
                  <a:pt x="2541275" y="-21161"/>
                  <a:pt x="2830749" y="0"/>
                </a:cubicBezTo>
                <a:cubicBezTo>
                  <a:pt x="2825684" y="61704"/>
                  <a:pt x="2827506" y="103966"/>
                  <a:pt x="2830749" y="154021"/>
                </a:cubicBezTo>
                <a:lnTo>
                  <a:pt x="2830749" y="154021"/>
                </a:lnTo>
                <a:cubicBezTo>
                  <a:pt x="2820119" y="206618"/>
                  <a:pt x="2821671" y="288379"/>
                  <a:pt x="2830749" y="385053"/>
                </a:cubicBezTo>
                <a:cubicBezTo>
                  <a:pt x="2841041" y="497159"/>
                  <a:pt x="2814974" y="789314"/>
                  <a:pt x="2830749" y="924127"/>
                </a:cubicBezTo>
                <a:cubicBezTo>
                  <a:pt x="2660595" y="916230"/>
                  <a:pt x="2506296" y="942433"/>
                  <a:pt x="2313351" y="924127"/>
                </a:cubicBezTo>
                <a:cubicBezTo>
                  <a:pt x="2120406" y="905821"/>
                  <a:pt x="1939203" y="927139"/>
                  <a:pt x="1779440" y="924127"/>
                </a:cubicBezTo>
                <a:cubicBezTo>
                  <a:pt x="1619677" y="921115"/>
                  <a:pt x="1415549" y="895043"/>
                  <a:pt x="1179479" y="924127"/>
                </a:cubicBezTo>
                <a:cubicBezTo>
                  <a:pt x="1016914" y="939580"/>
                  <a:pt x="902819" y="925891"/>
                  <a:pt x="832712" y="924127"/>
                </a:cubicBezTo>
                <a:cubicBezTo>
                  <a:pt x="762605" y="922363"/>
                  <a:pt x="586603" y="927136"/>
                  <a:pt x="471792" y="924127"/>
                </a:cubicBezTo>
                <a:lnTo>
                  <a:pt x="471792" y="924127"/>
                </a:lnTo>
                <a:cubicBezTo>
                  <a:pt x="266374" y="932491"/>
                  <a:pt x="97218" y="904587"/>
                  <a:pt x="0" y="924127"/>
                </a:cubicBezTo>
                <a:cubicBezTo>
                  <a:pt x="25526" y="730315"/>
                  <a:pt x="-15813" y="586627"/>
                  <a:pt x="0" y="385053"/>
                </a:cubicBezTo>
                <a:cubicBezTo>
                  <a:pt x="-150535" y="205434"/>
                  <a:pt x="-366621" y="50825"/>
                  <a:pt x="-458157" y="-42787"/>
                </a:cubicBezTo>
                <a:cubicBezTo>
                  <a:pt x="-232515" y="53579"/>
                  <a:pt x="-197578" y="55171"/>
                  <a:pt x="0" y="154021"/>
                </a:cubicBezTo>
                <a:cubicBezTo>
                  <a:pt x="-6962" y="86200"/>
                  <a:pt x="-3098" y="41826"/>
                  <a:pt x="0" y="0"/>
                </a:cubicBezTo>
                <a:close/>
              </a:path>
              <a:path w="2830749" h="924127" stroke="0" extrusionOk="0">
                <a:moveTo>
                  <a:pt x="0" y="0"/>
                </a:moveTo>
                <a:cubicBezTo>
                  <a:pt x="225259" y="6291"/>
                  <a:pt x="330883" y="-18124"/>
                  <a:pt x="471792" y="0"/>
                </a:cubicBezTo>
                <a:lnTo>
                  <a:pt x="471792" y="0"/>
                </a:lnTo>
                <a:cubicBezTo>
                  <a:pt x="549535" y="-1797"/>
                  <a:pt x="750436" y="2559"/>
                  <a:pt x="832712" y="0"/>
                </a:cubicBezTo>
                <a:cubicBezTo>
                  <a:pt x="914988" y="-2559"/>
                  <a:pt x="1044144" y="-8480"/>
                  <a:pt x="1179479" y="0"/>
                </a:cubicBezTo>
                <a:cubicBezTo>
                  <a:pt x="1441174" y="-1996"/>
                  <a:pt x="1520330" y="17855"/>
                  <a:pt x="1746415" y="0"/>
                </a:cubicBezTo>
                <a:cubicBezTo>
                  <a:pt x="1972500" y="-17855"/>
                  <a:pt x="2146322" y="17164"/>
                  <a:pt x="2247300" y="0"/>
                </a:cubicBezTo>
                <a:cubicBezTo>
                  <a:pt x="2348279" y="-17164"/>
                  <a:pt x="2543217" y="24251"/>
                  <a:pt x="2830749" y="0"/>
                </a:cubicBezTo>
                <a:cubicBezTo>
                  <a:pt x="2829057" y="67301"/>
                  <a:pt x="2835786" y="116847"/>
                  <a:pt x="2830749" y="154021"/>
                </a:cubicBezTo>
                <a:lnTo>
                  <a:pt x="2830749" y="154021"/>
                </a:lnTo>
                <a:cubicBezTo>
                  <a:pt x="2824447" y="266363"/>
                  <a:pt x="2822542" y="318045"/>
                  <a:pt x="2830749" y="385053"/>
                </a:cubicBezTo>
                <a:cubicBezTo>
                  <a:pt x="2807357" y="600796"/>
                  <a:pt x="2850049" y="790322"/>
                  <a:pt x="2830749" y="924127"/>
                </a:cubicBezTo>
                <a:cubicBezTo>
                  <a:pt x="2667093" y="911162"/>
                  <a:pt x="2545694" y="936265"/>
                  <a:pt x="2296838" y="924127"/>
                </a:cubicBezTo>
                <a:cubicBezTo>
                  <a:pt x="2047982" y="911989"/>
                  <a:pt x="1950255" y="940463"/>
                  <a:pt x="1713390" y="924127"/>
                </a:cubicBezTo>
                <a:cubicBezTo>
                  <a:pt x="1476525" y="907791"/>
                  <a:pt x="1437080" y="920961"/>
                  <a:pt x="1179479" y="924127"/>
                </a:cubicBezTo>
                <a:cubicBezTo>
                  <a:pt x="1053436" y="913842"/>
                  <a:pt x="995403" y="928970"/>
                  <a:pt x="811482" y="924127"/>
                </a:cubicBezTo>
                <a:cubicBezTo>
                  <a:pt x="627561" y="919284"/>
                  <a:pt x="613127" y="930541"/>
                  <a:pt x="471792" y="924127"/>
                </a:cubicBezTo>
                <a:lnTo>
                  <a:pt x="471792" y="924127"/>
                </a:lnTo>
                <a:cubicBezTo>
                  <a:pt x="280011" y="915632"/>
                  <a:pt x="103017" y="942674"/>
                  <a:pt x="0" y="924127"/>
                </a:cubicBezTo>
                <a:cubicBezTo>
                  <a:pt x="8920" y="670358"/>
                  <a:pt x="-22829" y="504068"/>
                  <a:pt x="0" y="385053"/>
                </a:cubicBezTo>
                <a:cubicBezTo>
                  <a:pt x="-187879" y="248471"/>
                  <a:pt x="-236809" y="162709"/>
                  <a:pt x="-458157" y="-42787"/>
                </a:cubicBezTo>
                <a:cubicBezTo>
                  <a:pt x="-350583" y="6106"/>
                  <a:pt x="-206378" y="44738"/>
                  <a:pt x="0" y="154021"/>
                </a:cubicBezTo>
                <a:cubicBezTo>
                  <a:pt x="6949" y="106699"/>
                  <a:pt x="1389" y="7029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91492425">
                  <a:prstGeom prst="wedgeRectCallout">
                    <a:avLst>
                      <a:gd name="adj1" fmla="val -66185"/>
                      <a:gd name="adj2" fmla="val -5463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与特定任务紧密相关：</a:t>
            </a:r>
            <a:endParaRPr lang="en-US" altLang="zh-CN" kern="0" dirty="0">
              <a:solidFill>
                <a:srgbClr val="FF0000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Autoregressive tasks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Masked Language Model</a:t>
            </a:r>
            <a:endParaRPr lang="zh-CN" altLang="en-US" kern="0" dirty="0">
              <a:solidFill>
                <a:srgbClr val="FF0000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D1115159-E859-4E1C-9116-820C554B6730}"/>
              </a:ext>
            </a:extLst>
          </p:cNvPr>
          <p:cNvSpPr/>
          <p:nvPr/>
        </p:nvSpPr>
        <p:spPr bwMode="auto">
          <a:xfrm>
            <a:off x="7655667" y="3962786"/>
            <a:ext cx="1254866" cy="462660"/>
          </a:xfrm>
          <a:custGeom>
            <a:avLst/>
            <a:gdLst>
              <a:gd name="connsiteX0" fmla="*/ 0 w 1254866"/>
              <a:gd name="connsiteY0" fmla="*/ 0 h 462660"/>
              <a:gd name="connsiteX1" fmla="*/ 209144 w 1254866"/>
              <a:gd name="connsiteY1" fmla="*/ 0 h 462660"/>
              <a:gd name="connsiteX2" fmla="*/ 209144 w 1254866"/>
              <a:gd name="connsiteY2" fmla="*/ 0 h 462660"/>
              <a:gd name="connsiteX3" fmla="*/ 522861 w 1254866"/>
              <a:gd name="connsiteY3" fmla="*/ 0 h 462660"/>
              <a:gd name="connsiteX4" fmla="*/ 888864 w 1254866"/>
              <a:gd name="connsiteY4" fmla="*/ 0 h 462660"/>
              <a:gd name="connsiteX5" fmla="*/ 1254866 w 1254866"/>
              <a:gd name="connsiteY5" fmla="*/ 0 h 462660"/>
              <a:gd name="connsiteX6" fmla="*/ 1254866 w 1254866"/>
              <a:gd name="connsiteY6" fmla="*/ 77110 h 462660"/>
              <a:gd name="connsiteX7" fmla="*/ 1254866 w 1254866"/>
              <a:gd name="connsiteY7" fmla="*/ 77110 h 462660"/>
              <a:gd name="connsiteX8" fmla="*/ 1254866 w 1254866"/>
              <a:gd name="connsiteY8" fmla="*/ 192775 h 462660"/>
              <a:gd name="connsiteX9" fmla="*/ 1254866 w 1254866"/>
              <a:gd name="connsiteY9" fmla="*/ 462660 h 462660"/>
              <a:gd name="connsiteX10" fmla="*/ 903504 w 1254866"/>
              <a:gd name="connsiteY10" fmla="*/ 462660 h 462660"/>
              <a:gd name="connsiteX11" fmla="*/ 522861 w 1254866"/>
              <a:gd name="connsiteY11" fmla="*/ 462660 h 462660"/>
              <a:gd name="connsiteX12" fmla="*/ 209144 w 1254866"/>
              <a:gd name="connsiteY12" fmla="*/ 462660 h 462660"/>
              <a:gd name="connsiteX13" fmla="*/ 209144 w 1254866"/>
              <a:gd name="connsiteY13" fmla="*/ 462660 h 462660"/>
              <a:gd name="connsiteX14" fmla="*/ 0 w 1254866"/>
              <a:gd name="connsiteY14" fmla="*/ 462660 h 462660"/>
              <a:gd name="connsiteX15" fmla="*/ 0 w 1254866"/>
              <a:gd name="connsiteY15" fmla="*/ 192775 h 462660"/>
              <a:gd name="connsiteX16" fmla="*/ -203100 w 1254866"/>
              <a:gd name="connsiteY16" fmla="*/ -21421 h 462660"/>
              <a:gd name="connsiteX17" fmla="*/ 0 w 1254866"/>
              <a:gd name="connsiteY17" fmla="*/ 77110 h 462660"/>
              <a:gd name="connsiteX18" fmla="*/ 0 w 1254866"/>
              <a:gd name="connsiteY18" fmla="*/ 0 h 46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54866" h="462660" fill="none" extrusionOk="0">
                <a:moveTo>
                  <a:pt x="0" y="0"/>
                </a:moveTo>
                <a:cubicBezTo>
                  <a:pt x="76345" y="-4426"/>
                  <a:pt x="160470" y="604"/>
                  <a:pt x="209144" y="0"/>
                </a:cubicBezTo>
                <a:lnTo>
                  <a:pt x="209144" y="0"/>
                </a:lnTo>
                <a:cubicBezTo>
                  <a:pt x="361591" y="4350"/>
                  <a:pt x="382297" y="12778"/>
                  <a:pt x="522861" y="0"/>
                </a:cubicBezTo>
                <a:cubicBezTo>
                  <a:pt x="690262" y="12447"/>
                  <a:pt x="751818" y="-7840"/>
                  <a:pt x="888864" y="0"/>
                </a:cubicBezTo>
                <a:cubicBezTo>
                  <a:pt x="1025910" y="7840"/>
                  <a:pt x="1118973" y="-10903"/>
                  <a:pt x="1254866" y="0"/>
                </a:cubicBezTo>
                <a:cubicBezTo>
                  <a:pt x="1254605" y="37043"/>
                  <a:pt x="1255284" y="42364"/>
                  <a:pt x="1254866" y="77110"/>
                </a:cubicBezTo>
                <a:lnTo>
                  <a:pt x="1254866" y="77110"/>
                </a:lnTo>
                <a:cubicBezTo>
                  <a:pt x="1259217" y="107520"/>
                  <a:pt x="1253974" y="147336"/>
                  <a:pt x="1254866" y="192775"/>
                </a:cubicBezTo>
                <a:cubicBezTo>
                  <a:pt x="1253151" y="316757"/>
                  <a:pt x="1262973" y="342631"/>
                  <a:pt x="1254866" y="462660"/>
                </a:cubicBezTo>
                <a:cubicBezTo>
                  <a:pt x="1104762" y="453555"/>
                  <a:pt x="1034196" y="477117"/>
                  <a:pt x="903504" y="462660"/>
                </a:cubicBezTo>
                <a:cubicBezTo>
                  <a:pt x="772812" y="448203"/>
                  <a:pt x="712458" y="449405"/>
                  <a:pt x="522861" y="462660"/>
                </a:cubicBezTo>
                <a:cubicBezTo>
                  <a:pt x="436109" y="474996"/>
                  <a:pt x="280989" y="451123"/>
                  <a:pt x="209144" y="462660"/>
                </a:cubicBezTo>
                <a:lnTo>
                  <a:pt x="209144" y="462660"/>
                </a:lnTo>
                <a:cubicBezTo>
                  <a:pt x="126634" y="452416"/>
                  <a:pt x="74068" y="462319"/>
                  <a:pt x="0" y="462660"/>
                </a:cubicBezTo>
                <a:cubicBezTo>
                  <a:pt x="-11669" y="338847"/>
                  <a:pt x="8120" y="311546"/>
                  <a:pt x="0" y="192775"/>
                </a:cubicBezTo>
                <a:cubicBezTo>
                  <a:pt x="-79482" y="91043"/>
                  <a:pt x="-121122" y="80844"/>
                  <a:pt x="-203100" y="-21421"/>
                </a:cubicBezTo>
                <a:cubicBezTo>
                  <a:pt x="-136575" y="10814"/>
                  <a:pt x="-66673" y="37059"/>
                  <a:pt x="0" y="77110"/>
                </a:cubicBezTo>
                <a:cubicBezTo>
                  <a:pt x="2987" y="47609"/>
                  <a:pt x="-787" y="37274"/>
                  <a:pt x="0" y="0"/>
                </a:cubicBezTo>
                <a:close/>
              </a:path>
              <a:path w="1254866" h="462660" stroke="0" extrusionOk="0">
                <a:moveTo>
                  <a:pt x="0" y="0"/>
                </a:moveTo>
                <a:cubicBezTo>
                  <a:pt x="48099" y="414"/>
                  <a:pt x="111595" y="-6596"/>
                  <a:pt x="209144" y="0"/>
                </a:cubicBezTo>
                <a:lnTo>
                  <a:pt x="209144" y="0"/>
                </a:lnTo>
                <a:cubicBezTo>
                  <a:pt x="274371" y="2992"/>
                  <a:pt x="377205" y="-7909"/>
                  <a:pt x="522861" y="0"/>
                </a:cubicBezTo>
                <a:cubicBezTo>
                  <a:pt x="648752" y="9777"/>
                  <a:pt x="780433" y="5861"/>
                  <a:pt x="866903" y="0"/>
                </a:cubicBezTo>
                <a:cubicBezTo>
                  <a:pt x="953373" y="-5861"/>
                  <a:pt x="1124260" y="6107"/>
                  <a:pt x="1254866" y="0"/>
                </a:cubicBezTo>
                <a:cubicBezTo>
                  <a:pt x="1252968" y="20640"/>
                  <a:pt x="1255458" y="61574"/>
                  <a:pt x="1254866" y="77110"/>
                </a:cubicBezTo>
                <a:lnTo>
                  <a:pt x="1254866" y="77110"/>
                </a:lnTo>
                <a:cubicBezTo>
                  <a:pt x="1256718" y="124021"/>
                  <a:pt x="1253986" y="156846"/>
                  <a:pt x="1254866" y="192775"/>
                </a:cubicBezTo>
                <a:cubicBezTo>
                  <a:pt x="1244086" y="300428"/>
                  <a:pt x="1245127" y="406362"/>
                  <a:pt x="1254866" y="462660"/>
                </a:cubicBezTo>
                <a:cubicBezTo>
                  <a:pt x="1178737" y="477513"/>
                  <a:pt x="1026442" y="465246"/>
                  <a:pt x="874223" y="462660"/>
                </a:cubicBezTo>
                <a:cubicBezTo>
                  <a:pt x="722004" y="460074"/>
                  <a:pt x="615829" y="460092"/>
                  <a:pt x="522861" y="462660"/>
                </a:cubicBezTo>
                <a:cubicBezTo>
                  <a:pt x="457215" y="474592"/>
                  <a:pt x="291644" y="455909"/>
                  <a:pt x="209144" y="462660"/>
                </a:cubicBezTo>
                <a:lnTo>
                  <a:pt x="209144" y="462660"/>
                </a:lnTo>
                <a:cubicBezTo>
                  <a:pt x="143319" y="466033"/>
                  <a:pt x="91978" y="458097"/>
                  <a:pt x="0" y="462660"/>
                </a:cubicBezTo>
                <a:cubicBezTo>
                  <a:pt x="-2189" y="336219"/>
                  <a:pt x="-3653" y="315801"/>
                  <a:pt x="0" y="192775"/>
                </a:cubicBezTo>
                <a:cubicBezTo>
                  <a:pt x="-79326" y="114895"/>
                  <a:pt x="-100805" y="75028"/>
                  <a:pt x="-203100" y="-21421"/>
                </a:cubicBezTo>
                <a:cubicBezTo>
                  <a:pt x="-101880" y="22008"/>
                  <a:pt x="-95338" y="27078"/>
                  <a:pt x="0" y="77110"/>
                </a:cubicBezTo>
                <a:cubicBezTo>
                  <a:pt x="2353" y="38702"/>
                  <a:pt x="-1636" y="2929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91492425">
                  <a:prstGeom prst="wedgeRectCallout">
                    <a:avLst>
                      <a:gd name="adj1" fmla="val -66185"/>
                      <a:gd name="adj2" fmla="val -5463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机器翻译</a:t>
            </a:r>
          </a:p>
        </p:txBody>
      </p:sp>
    </p:spTree>
    <p:extLst>
      <p:ext uri="{BB962C8B-B14F-4D97-AF65-F5344CB8AC3E}">
        <p14:creationId xmlns:p14="http://schemas.microsoft.com/office/powerpoint/2010/main" val="133949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F2308F0-06F6-49C5-B970-49CFCD119C3C}"/>
              </a:ext>
            </a:extLst>
          </p:cNvPr>
          <p:cNvSpPr txBox="1">
            <a:spLocks/>
          </p:cNvSpPr>
          <p:nvPr/>
        </p:nvSpPr>
        <p:spPr bwMode="auto">
          <a:xfrm>
            <a:off x="265019" y="1189996"/>
            <a:ext cx="6349790" cy="615554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解码器中为什么要用掩码注意力机制？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4E4957-0DE9-451D-8CE8-92E37557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3" y="2115251"/>
            <a:ext cx="7636213" cy="41951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E787C0E-5032-44CE-A705-7D319CAA7B1A}"/>
              </a:ext>
            </a:extLst>
          </p:cNvPr>
          <p:cNvSpPr txBox="1"/>
          <p:nvPr/>
        </p:nvSpPr>
        <p:spPr>
          <a:xfrm>
            <a:off x="719847" y="63615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1589C"/>
                </a:solidFill>
                <a:latin typeface="Arial" panose="020B0604020202020204" pitchFamily="34" charset="0"/>
                <a:ea typeface="方正兰亭中黑_GBK" panose="02000000000000000000" pitchFamily="2" charset="-122"/>
              </a:rPr>
              <a:t>https://jalammar.github.io/illustrated-transformer/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378015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E0A44EE-26FD-4B72-BF21-1A17F11FE644}"/>
              </a:ext>
            </a:extLst>
          </p:cNvPr>
          <p:cNvGrpSpPr/>
          <p:nvPr/>
        </p:nvGrpSpPr>
        <p:grpSpPr>
          <a:xfrm>
            <a:off x="2709858" y="969463"/>
            <a:ext cx="3724284" cy="5463609"/>
            <a:chOff x="4979889" y="969464"/>
            <a:chExt cx="3724284" cy="546360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8F6B17D-85A1-4934-8B47-B702FACD5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9889" y="969464"/>
              <a:ext cx="3724284" cy="5463609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838DC57-CEB1-4774-AEB0-FDB15704DBA9}"/>
                </a:ext>
              </a:extLst>
            </p:cNvPr>
            <p:cNvSpPr/>
            <p:nvPr/>
          </p:nvSpPr>
          <p:spPr bwMode="auto">
            <a:xfrm>
              <a:off x="5507917" y="2377440"/>
              <a:ext cx="1161826" cy="441064"/>
            </a:xfrm>
            <a:prstGeom prst="rect">
              <a:avLst/>
            </a:prstGeom>
            <a:solidFill>
              <a:srgbClr val="EC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zh-CN" altLang="en-US" sz="240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编码器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C43DD4F-6D2D-4CBC-BFD1-3D925B4892AD}"/>
                </a:ext>
              </a:extLst>
            </p:cNvPr>
            <p:cNvSpPr/>
            <p:nvPr/>
          </p:nvSpPr>
          <p:spPr bwMode="auto">
            <a:xfrm>
              <a:off x="7003564" y="969464"/>
              <a:ext cx="1161826" cy="441064"/>
            </a:xfrm>
            <a:prstGeom prst="rect">
              <a:avLst/>
            </a:prstGeom>
            <a:solidFill>
              <a:srgbClr val="EC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zh-CN" altLang="en-US" sz="240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方正兰亭中黑_GBK" panose="02000000000000000000" pitchFamily="2" charset="-122"/>
                  <a:cs typeface="Times New Roman" panose="02020603050405020304" pitchFamily="18" charset="0"/>
                </a:rPr>
                <a:t>解码器</a:t>
              </a:r>
            </a:p>
          </p:txBody>
        </p:sp>
      </p:grp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F2308F0-06F6-49C5-B970-49CFCD119C3C}"/>
              </a:ext>
            </a:extLst>
          </p:cNvPr>
          <p:cNvSpPr txBox="1">
            <a:spLocks/>
          </p:cNvSpPr>
          <p:nvPr/>
        </p:nvSpPr>
        <p:spPr bwMode="auto">
          <a:xfrm>
            <a:off x="265018" y="1189995"/>
            <a:ext cx="3724283" cy="1022173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架构包含的注意力机制有哪些？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7F9F0942-D332-497B-89F3-89BF91F794AF}"/>
              </a:ext>
            </a:extLst>
          </p:cNvPr>
          <p:cNvSpPr/>
          <p:nvPr/>
        </p:nvSpPr>
        <p:spPr bwMode="auto">
          <a:xfrm>
            <a:off x="1608801" y="3564280"/>
            <a:ext cx="1420149" cy="615554"/>
          </a:xfrm>
          <a:custGeom>
            <a:avLst/>
            <a:gdLst>
              <a:gd name="connsiteX0" fmla="*/ 0 w 1420149"/>
              <a:gd name="connsiteY0" fmla="*/ 0 h 615554"/>
              <a:gd name="connsiteX1" fmla="*/ 422494 w 1420149"/>
              <a:gd name="connsiteY1" fmla="*/ 0 h 615554"/>
              <a:gd name="connsiteX2" fmla="*/ 828420 w 1420149"/>
              <a:gd name="connsiteY2" fmla="*/ 0 h 615554"/>
              <a:gd name="connsiteX3" fmla="*/ 828420 w 1420149"/>
              <a:gd name="connsiteY3" fmla="*/ 0 h 615554"/>
              <a:gd name="connsiteX4" fmla="*/ 1183458 w 1420149"/>
              <a:gd name="connsiteY4" fmla="*/ 0 h 615554"/>
              <a:gd name="connsiteX5" fmla="*/ 1420149 w 1420149"/>
              <a:gd name="connsiteY5" fmla="*/ 0 h 615554"/>
              <a:gd name="connsiteX6" fmla="*/ 1420149 w 1420149"/>
              <a:gd name="connsiteY6" fmla="*/ 359073 h 615554"/>
              <a:gd name="connsiteX7" fmla="*/ 1832177 w 1420149"/>
              <a:gd name="connsiteY7" fmla="*/ 793258 h 615554"/>
              <a:gd name="connsiteX8" fmla="*/ 1420149 w 1420149"/>
              <a:gd name="connsiteY8" fmla="*/ 512962 h 615554"/>
              <a:gd name="connsiteX9" fmla="*/ 1420149 w 1420149"/>
              <a:gd name="connsiteY9" fmla="*/ 615554 h 615554"/>
              <a:gd name="connsiteX10" fmla="*/ 1183458 w 1420149"/>
              <a:gd name="connsiteY10" fmla="*/ 615554 h 615554"/>
              <a:gd name="connsiteX11" fmla="*/ 828420 w 1420149"/>
              <a:gd name="connsiteY11" fmla="*/ 615554 h 615554"/>
              <a:gd name="connsiteX12" fmla="*/ 828420 w 1420149"/>
              <a:gd name="connsiteY12" fmla="*/ 615554 h 615554"/>
              <a:gd name="connsiteX13" fmla="*/ 397642 w 1420149"/>
              <a:gd name="connsiteY13" fmla="*/ 615554 h 615554"/>
              <a:gd name="connsiteX14" fmla="*/ 0 w 1420149"/>
              <a:gd name="connsiteY14" fmla="*/ 615554 h 615554"/>
              <a:gd name="connsiteX15" fmla="*/ 0 w 1420149"/>
              <a:gd name="connsiteY15" fmla="*/ 512962 h 615554"/>
              <a:gd name="connsiteX16" fmla="*/ 0 w 1420149"/>
              <a:gd name="connsiteY16" fmla="*/ 359073 h 615554"/>
              <a:gd name="connsiteX17" fmla="*/ 0 w 1420149"/>
              <a:gd name="connsiteY17" fmla="*/ 359073 h 615554"/>
              <a:gd name="connsiteX18" fmla="*/ 0 w 1420149"/>
              <a:gd name="connsiteY18" fmla="*/ 0 h 61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20149" h="615554" fill="none" extrusionOk="0">
                <a:moveTo>
                  <a:pt x="0" y="0"/>
                </a:moveTo>
                <a:cubicBezTo>
                  <a:pt x="121867" y="8857"/>
                  <a:pt x="228865" y="16313"/>
                  <a:pt x="422494" y="0"/>
                </a:cubicBezTo>
                <a:cubicBezTo>
                  <a:pt x="616123" y="-16313"/>
                  <a:pt x="717350" y="5342"/>
                  <a:pt x="828420" y="0"/>
                </a:cubicBezTo>
                <a:lnTo>
                  <a:pt x="828420" y="0"/>
                </a:lnTo>
                <a:cubicBezTo>
                  <a:pt x="917245" y="-4070"/>
                  <a:pt x="1014640" y="-3680"/>
                  <a:pt x="1183458" y="0"/>
                </a:cubicBezTo>
                <a:cubicBezTo>
                  <a:pt x="1250444" y="3625"/>
                  <a:pt x="1326480" y="7739"/>
                  <a:pt x="1420149" y="0"/>
                </a:cubicBezTo>
                <a:cubicBezTo>
                  <a:pt x="1416715" y="77323"/>
                  <a:pt x="1405573" y="184892"/>
                  <a:pt x="1420149" y="359073"/>
                </a:cubicBezTo>
                <a:cubicBezTo>
                  <a:pt x="1572205" y="542354"/>
                  <a:pt x="1707289" y="671474"/>
                  <a:pt x="1832177" y="793258"/>
                </a:cubicBezTo>
                <a:cubicBezTo>
                  <a:pt x="1735084" y="737055"/>
                  <a:pt x="1627521" y="646794"/>
                  <a:pt x="1420149" y="512962"/>
                </a:cubicBezTo>
                <a:cubicBezTo>
                  <a:pt x="1418621" y="562940"/>
                  <a:pt x="1416492" y="571025"/>
                  <a:pt x="1420149" y="615554"/>
                </a:cubicBezTo>
                <a:cubicBezTo>
                  <a:pt x="1333282" y="621059"/>
                  <a:pt x="1268107" y="606852"/>
                  <a:pt x="1183458" y="615554"/>
                </a:cubicBezTo>
                <a:cubicBezTo>
                  <a:pt x="1025958" y="598696"/>
                  <a:pt x="908875" y="616026"/>
                  <a:pt x="828420" y="615554"/>
                </a:cubicBezTo>
                <a:lnTo>
                  <a:pt x="828420" y="615554"/>
                </a:lnTo>
                <a:cubicBezTo>
                  <a:pt x="732722" y="625529"/>
                  <a:pt x="606087" y="609643"/>
                  <a:pt x="397642" y="615554"/>
                </a:cubicBezTo>
                <a:cubicBezTo>
                  <a:pt x="189197" y="621465"/>
                  <a:pt x="119302" y="619215"/>
                  <a:pt x="0" y="615554"/>
                </a:cubicBezTo>
                <a:cubicBezTo>
                  <a:pt x="2444" y="588999"/>
                  <a:pt x="-1172" y="557997"/>
                  <a:pt x="0" y="512962"/>
                </a:cubicBezTo>
                <a:cubicBezTo>
                  <a:pt x="-1648" y="456290"/>
                  <a:pt x="-4273" y="396011"/>
                  <a:pt x="0" y="359073"/>
                </a:cubicBezTo>
                <a:lnTo>
                  <a:pt x="0" y="359073"/>
                </a:lnTo>
                <a:cubicBezTo>
                  <a:pt x="-1632" y="269267"/>
                  <a:pt x="-16803" y="94081"/>
                  <a:pt x="0" y="0"/>
                </a:cubicBezTo>
                <a:close/>
              </a:path>
              <a:path w="1420149" h="615554" stroke="0" extrusionOk="0">
                <a:moveTo>
                  <a:pt x="0" y="0"/>
                </a:moveTo>
                <a:cubicBezTo>
                  <a:pt x="124810" y="12890"/>
                  <a:pt x="247881" y="-10730"/>
                  <a:pt x="397642" y="0"/>
                </a:cubicBezTo>
                <a:cubicBezTo>
                  <a:pt x="547403" y="10730"/>
                  <a:pt x="698699" y="-500"/>
                  <a:pt x="828420" y="0"/>
                </a:cubicBezTo>
                <a:lnTo>
                  <a:pt x="828420" y="0"/>
                </a:lnTo>
                <a:cubicBezTo>
                  <a:pt x="920393" y="5186"/>
                  <a:pt x="1036121" y="-10991"/>
                  <a:pt x="1183458" y="0"/>
                </a:cubicBezTo>
                <a:cubicBezTo>
                  <a:pt x="1283077" y="7234"/>
                  <a:pt x="1360824" y="-6295"/>
                  <a:pt x="1420149" y="0"/>
                </a:cubicBezTo>
                <a:cubicBezTo>
                  <a:pt x="1433287" y="168363"/>
                  <a:pt x="1437412" y="183095"/>
                  <a:pt x="1420149" y="359073"/>
                </a:cubicBezTo>
                <a:cubicBezTo>
                  <a:pt x="1551553" y="540246"/>
                  <a:pt x="1683951" y="645729"/>
                  <a:pt x="1832177" y="793258"/>
                </a:cubicBezTo>
                <a:cubicBezTo>
                  <a:pt x="1730585" y="713822"/>
                  <a:pt x="1568507" y="604104"/>
                  <a:pt x="1420149" y="512962"/>
                </a:cubicBezTo>
                <a:cubicBezTo>
                  <a:pt x="1424699" y="544356"/>
                  <a:pt x="1416219" y="584865"/>
                  <a:pt x="1420149" y="615554"/>
                </a:cubicBezTo>
                <a:cubicBezTo>
                  <a:pt x="1341361" y="617717"/>
                  <a:pt x="1288971" y="620662"/>
                  <a:pt x="1183458" y="615554"/>
                </a:cubicBezTo>
                <a:cubicBezTo>
                  <a:pt x="1006904" y="614461"/>
                  <a:pt x="936070" y="612320"/>
                  <a:pt x="828420" y="615554"/>
                </a:cubicBezTo>
                <a:lnTo>
                  <a:pt x="828420" y="615554"/>
                </a:lnTo>
                <a:cubicBezTo>
                  <a:pt x="663971" y="620357"/>
                  <a:pt x="532806" y="622880"/>
                  <a:pt x="439063" y="615554"/>
                </a:cubicBezTo>
                <a:cubicBezTo>
                  <a:pt x="345320" y="608228"/>
                  <a:pt x="104325" y="605170"/>
                  <a:pt x="0" y="615554"/>
                </a:cubicBezTo>
                <a:cubicBezTo>
                  <a:pt x="4366" y="573125"/>
                  <a:pt x="-2394" y="561138"/>
                  <a:pt x="0" y="512962"/>
                </a:cubicBezTo>
                <a:cubicBezTo>
                  <a:pt x="-4516" y="473734"/>
                  <a:pt x="-7030" y="411501"/>
                  <a:pt x="0" y="359073"/>
                </a:cubicBezTo>
                <a:lnTo>
                  <a:pt x="0" y="359073"/>
                </a:lnTo>
                <a:cubicBezTo>
                  <a:pt x="-221" y="230401"/>
                  <a:pt x="556" y="17335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91492425">
                  <a:prstGeom prst="wedgeRectCallout">
                    <a:avLst>
                      <a:gd name="adj1" fmla="val 79013"/>
                      <a:gd name="adj2" fmla="val 7886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自注意力机制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9B5785BB-A585-4939-9E5C-E9328D1F1388}"/>
              </a:ext>
            </a:extLst>
          </p:cNvPr>
          <p:cNvSpPr/>
          <p:nvPr/>
        </p:nvSpPr>
        <p:spPr bwMode="auto">
          <a:xfrm>
            <a:off x="6115050" y="2826387"/>
            <a:ext cx="1638299" cy="615554"/>
          </a:xfrm>
          <a:custGeom>
            <a:avLst/>
            <a:gdLst>
              <a:gd name="connsiteX0" fmla="*/ 0 w 1638299"/>
              <a:gd name="connsiteY0" fmla="*/ 0 h 615554"/>
              <a:gd name="connsiteX1" fmla="*/ 273050 w 1638299"/>
              <a:gd name="connsiteY1" fmla="*/ 0 h 615554"/>
              <a:gd name="connsiteX2" fmla="*/ 273050 w 1638299"/>
              <a:gd name="connsiteY2" fmla="*/ 0 h 615554"/>
              <a:gd name="connsiteX3" fmla="*/ 682625 w 1638299"/>
              <a:gd name="connsiteY3" fmla="*/ 0 h 615554"/>
              <a:gd name="connsiteX4" fmla="*/ 1160462 w 1638299"/>
              <a:gd name="connsiteY4" fmla="*/ 0 h 615554"/>
              <a:gd name="connsiteX5" fmla="*/ 1638299 w 1638299"/>
              <a:gd name="connsiteY5" fmla="*/ 0 h 615554"/>
              <a:gd name="connsiteX6" fmla="*/ 1638299 w 1638299"/>
              <a:gd name="connsiteY6" fmla="*/ 359073 h 615554"/>
              <a:gd name="connsiteX7" fmla="*/ 1638299 w 1638299"/>
              <a:gd name="connsiteY7" fmla="*/ 359073 h 615554"/>
              <a:gd name="connsiteX8" fmla="*/ 1638299 w 1638299"/>
              <a:gd name="connsiteY8" fmla="*/ 512962 h 615554"/>
              <a:gd name="connsiteX9" fmla="*/ 1638299 w 1638299"/>
              <a:gd name="connsiteY9" fmla="*/ 615554 h 615554"/>
              <a:gd name="connsiteX10" fmla="*/ 1179575 w 1638299"/>
              <a:gd name="connsiteY10" fmla="*/ 615554 h 615554"/>
              <a:gd name="connsiteX11" fmla="*/ 682625 w 1638299"/>
              <a:gd name="connsiteY11" fmla="*/ 615554 h 615554"/>
              <a:gd name="connsiteX12" fmla="*/ 273050 w 1638299"/>
              <a:gd name="connsiteY12" fmla="*/ 615554 h 615554"/>
              <a:gd name="connsiteX13" fmla="*/ 273050 w 1638299"/>
              <a:gd name="connsiteY13" fmla="*/ 615554 h 615554"/>
              <a:gd name="connsiteX14" fmla="*/ 0 w 1638299"/>
              <a:gd name="connsiteY14" fmla="*/ 615554 h 615554"/>
              <a:gd name="connsiteX15" fmla="*/ 0 w 1638299"/>
              <a:gd name="connsiteY15" fmla="*/ 512962 h 615554"/>
              <a:gd name="connsiteX16" fmla="*/ -422435 w 1638299"/>
              <a:gd name="connsiteY16" fmla="*/ 640859 h 615554"/>
              <a:gd name="connsiteX17" fmla="*/ 0 w 1638299"/>
              <a:gd name="connsiteY17" fmla="*/ 359073 h 615554"/>
              <a:gd name="connsiteX18" fmla="*/ 0 w 1638299"/>
              <a:gd name="connsiteY18" fmla="*/ 0 h 61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299" h="615554" fill="none" extrusionOk="0">
                <a:moveTo>
                  <a:pt x="0" y="0"/>
                </a:moveTo>
                <a:cubicBezTo>
                  <a:pt x="59167" y="-11880"/>
                  <a:pt x="166503" y="9828"/>
                  <a:pt x="273050" y="0"/>
                </a:cubicBezTo>
                <a:lnTo>
                  <a:pt x="273050" y="0"/>
                </a:lnTo>
                <a:cubicBezTo>
                  <a:pt x="449462" y="1219"/>
                  <a:pt x="599516" y="-18399"/>
                  <a:pt x="682625" y="0"/>
                </a:cubicBezTo>
                <a:cubicBezTo>
                  <a:pt x="859995" y="-22620"/>
                  <a:pt x="1054656" y="16736"/>
                  <a:pt x="1160462" y="0"/>
                </a:cubicBezTo>
                <a:cubicBezTo>
                  <a:pt x="1266268" y="-16736"/>
                  <a:pt x="1446386" y="-3629"/>
                  <a:pt x="1638299" y="0"/>
                </a:cubicBezTo>
                <a:cubicBezTo>
                  <a:pt x="1634865" y="77323"/>
                  <a:pt x="1623723" y="184892"/>
                  <a:pt x="1638299" y="359073"/>
                </a:cubicBezTo>
                <a:lnTo>
                  <a:pt x="1638299" y="359073"/>
                </a:lnTo>
                <a:cubicBezTo>
                  <a:pt x="1644126" y="432083"/>
                  <a:pt x="1641432" y="468296"/>
                  <a:pt x="1638299" y="512962"/>
                </a:cubicBezTo>
                <a:cubicBezTo>
                  <a:pt x="1633375" y="539161"/>
                  <a:pt x="1635645" y="581375"/>
                  <a:pt x="1638299" y="615554"/>
                </a:cubicBezTo>
                <a:cubicBezTo>
                  <a:pt x="1507867" y="618174"/>
                  <a:pt x="1314641" y="604131"/>
                  <a:pt x="1179575" y="615554"/>
                </a:cubicBezTo>
                <a:cubicBezTo>
                  <a:pt x="1044509" y="626977"/>
                  <a:pt x="872798" y="628773"/>
                  <a:pt x="682625" y="615554"/>
                </a:cubicBezTo>
                <a:cubicBezTo>
                  <a:pt x="493098" y="624179"/>
                  <a:pt x="464486" y="627379"/>
                  <a:pt x="273050" y="615554"/>
                </a:cubicBezTo>
                <a:lnTo>
                  <a:pt x="273050" y="615554"/>
                </a:lnTo>
                <a:cubicBezTo>
                  <a:pt x="190725" y="622955"/>
                  <a:pt x="114715" y="625086"/>
                  <a:pt x="0" y="615554"/>
                </a:cubicBezTo>
                <a:cubicBezTo>
                  <a:pt x="118" y="577682"/>
                  <a:pt x="-755" y="539133"/>
                  <a:pt x="0" y="512962"/>
                </a:cubicBezTo>
                <a:cubicBezTo>
                  <a:pt x="-175719" y="551388"/>
                  <a:pt x="-306589" y="597008"/>
                  <a:pt x="-422435" y="640859"/>
                </a:cubicBezTo>
                <a:cubicBezTo>
                  <a:pt x="-319034" y="569295"/>
                  <a:pt x="-142129" y="475715"/>
                  <a:pt x="0" y="359073"/>
                </a:cubicBezTo>
                <a:cubicBezTo>
                  <a:pt x="-1632" y="269267"/>
                  <a:pt x="-16803" y="94081"/>
                  <a:pt x="0" y="0"/>
                </a:cubicBezTo>
                <a:close/>
              </a:path>
              <a:path w="1638299" h="615554" stroke="0" extrusionOk="0">
                <a:moveTo>
                  <a:pt x="0" y="0"/>
                </a:moveTo>
                <a:cubicBezTo>
                  <a:pt x="120660" y="12339"/>
                  <a:pt x="210891" y="-13513"/>
                  <a:pt x="273050" y="0"/>
                </a:cubicBezTo>
                <a:lnTo>
                  <a:pt x="273050" y="0"/>
                </a:lnTo>
                <a:cubicBezTo>
                  <a:pt x="473212" y="16285"/>
                  <a:pt x="514044" y="-4963"/>
                  <a:pt x="682625" y="0"/>
                </a:cubicBezTo>
                <a:cubicBezTo>
                  <a:pt x="783622" y="-22131"/>
                  <a:pt x="1038466" y="7197"/>
                  <a:pt x="1131792" y="0"/>
                </a:cubicBezTo>
                <a:cubicBezTo>
                  <a:pt x="1225118" y="-7197"/>
                  <a:pt x="1518095" y="10763"/>
                  <a:pt x="1638299" y="0"/>
                </a:cubicBezTo>
                <a:cubicBezTo>
                  <a:pt x="1651437" y="168363"/>
                  <a:pt x="1655562" y="183095"/>
                  <a:pt x="1638299" y="359073"/>
                </a:cubicBezTo>
                <a:lnTo>
                  <a:pt x="1638299" y="359073"/>
                </a:lnTo>
                <a:cubicBezTo>
                  <a:pt x="1637196" y="428357"/>
                  <a:pt x="1631935" y="464972"/>
                  <a:pt x="1638299" y="512962"/>
                </a:cubicBezTo>
                <a:cubicBezTo>
                  <a:pt x="1637289" y="539678"/>
                  <a:pt x="1638404" y="568844"/>
                  <a:pt x="1638299" y="615554"/>
                </a:cubicBezTo>
                <a:cubicBezTo>
                  <a:pt x="1512669" y="626252"/>
                  <a:pt x="1256407" y="618622"/>
                  <a:pt x="1141349" y="615554"/>
                </a:cubicBezTo>
                <a:cubicBezTo>
                  <a:pt x="1026291" y="612487"/>
                  <a:pt x="873158" y="597499"/>
                  <a:pt x="682625" y="615554"/>
                </a:cubicBezTo>
                <a:cubicBezTo>
                  <a:pt x="523588" y="600219"/>
                  <a:pt x="434388" y="607644"/>
                  <a:pt x="273050" y="615554"/>
                </a:cubicBezTo>
                <a:lnTo>
                  <a:pt x="273050" y="615554"/>
                </a:lnTo>
                <a:cubicBezTo>
                  <a:pt x="150495" y="603194"/>
                  <a:pt x="62156" y="626423"/>
                  <a:pt x="0" y="615554"/>
                </a:cubicBezTo>
                <a:cubicBezTo>
                  <a:pt x="465" y="572474"/>
                  <a:pt x="4503" y="541075"/>
                  <a:pt x="0" y="512962"/>
                </a:cubicBezTo>
                <a:cubicBezTo>
                  <a:pt x="-92923" y="529411"/>
                  <a:pt x="-330606" y="602671"/>
                  <a:pt x="-422435" y="640859"/>
                </a:cubicBezTo>
                <a:cubicBezTo>
                  <a:pt x="-288602" y="531643"/>
                  <a:pt x="-176439" y="457102"/>
                  <a:pt x="0" y="359073"/>
                </a:cubicBezTo>
                <a:cubicBezTo>
                  <a:pt x="-221" y="230401"/>
                  <a:pt x="556" y="17335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91492425">
                  <a:prstGeom prst="wedgeRectCallout">
                    <a:avLst>
                      <a:gd name="adj1" fmla="val -75785"/>
                      <a:gd name="adj2" fmla="val 5411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交叉意力机制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CBB50176-464C-4862-91A6-19B6EFCB856E}"/>
              </a:ext>
            </a:extLst>
          </p:cNvPr>
          <p:cNvSpPr/>
          <p:nvPr/>
        </p:nvSpPr>
        <p:spPr bwMode="auto">
          <a:xfrm>
            <a:off x="6115050" y="3778887"/>
            <a:ext cx="1638300" cy="615554"/>
          </a:xfrm>
          <a:custGeom>
            <a:avLst/>
            <a:gdLst>
              <a:gd name="connsiteX0" fmla="*/ 0 w 1638300"/>
              <a:gd name="connsiteY0" fmla="*/ 0 h 615554"/>
              <a:gd name="connsiteX1" fmla="*/ 273050 w 1638300"/>
              <a:gd name="connsiteY1" fmla="*/ 0 h 615554"/>
              <a:gd name="connsiteX2" fmla="*/ 273050 w 1638300"/>
              <a:gd name="connsiteY2" fmla="*/ 0 h 615554"/>
              <a:gd name="connsiteX3" fmla="*/ 682625 w 1638300"/>
              <a:gd name="connsiteY3" fmla="*/ 0 h 615554"/>
              <a:gd name="connsiteX4" fmla="*/ 1160463 w 1638300"/>
              <a:gd name="connsiteY4" fmla="*/ 0 h 615554"/>
              <a:gd name="connsiteX5" fmla="*/ 1638300 w 1638300"/>
              <a:gd name="connsiteY5" fmla="*/ 0 h 615554"/>
              <a:gd name="connsiteX6" fmla="*/ 1638300 w 1638300"/>
              <a:gd name="connsiteY6" fmla="*/ 359073 h 615554"/>
              <a:gd name="connsiteX7" fmla="*/ 1638300 w 1638300"/>
              <a:gd name="connsiteY7" fmla="*/ 359073 h 615554"/>
              <a:gd name="connsiteX8" fmla="*/ 1638300 w 1638300"/>
              <a:gd name="connsiteY8" fmla="*/ 512962 h 615554"/>
              <a:gd name="connsiteX9" fmla="*/ 1638300 w 1638300"/>
              <a:gd name="connsiteY9" fmla="*/ 615554 h 615554"/>
              <a:gd name="connsiteX10" fmla="*/ 1179576 w 1638300"/>
              <a:gd name="connsiteY10" fmla="*/ 615554 h 615554"/>
              <a:gd name="connsiteX11" fmla="*/ 682625 w 1638300"/>
              <a:gd name="connsiteY11" fmla="*/ 615554 h 615554"/>
              <a:gd name="connsiteX12" fmla="*/ 273050 w 1638300"/>
              <a:gd name="connsiteY12" fmla="*/ 615554 h 615554"/>
              <a:gd name="connsiteX13" fmla="*/ 273050 w 1638300"/>
              <a:gd name="connsiteY13" fmla="*/ 615554 h 615554"/>
              <a:gd name="connsiteX14" fmla="*/ 0 w 1638300"/>
              <a:gd name="connsiteY14" fmla="*/ 615554 h 615554"/>
              <a:gd name="connsiteX15" fmla="*/ 0 w 1638300"/>
              <a:gd name="connsiteY15" fmla="*/ 512962 h 615554"/>
              <a:gd name="connsiteX16" fmla="*/ -412901 w 1638300"/>
              <a:gd name="connsiteY16" fmla="*/ 621808 h 615554"/>
              <a:gd name="connsiteX17" fmla="*/ 0 w 1638300"/>
              <a:gd name="connsiteY17" fmla="*/ 359073 h 615554"/>
              <a:gd name="connsiteX18" fmla="*/ 0 w 1638300"/>
              <a:gd name="connsiteY18" fmla="*/ 0 h 61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15554" fill="none" extrusionOk="0">
                <a:moveTo>
                  <a:pt x="0" y="0"/>
                </a:moveTo>
                <a:cubicBezTo>
                  <a:pt x="59167" y="-11880"/>
                  <a:pt x="166503" y="9828"/>
                  <a:pt x="273050" y="0"/>
                </a:cubicBezTo>
                <a:lnTo>
                  <a:pt x="273050" y="0"/>
                </a:lnTo>
                <a:cubicBezTo>
                  <a:pt x="449462" y="1219"/>
                  <a:pt x="599516" y="-18399"/>
                  <a:pt x="682625" y="0"/>
                </a:cubicBezTo>
                <a:cubicBezTo>
                  <a:pt x="857747" y="21063"/>
                  <a:pt x="1050868" y="9935"/>
                  <a:pt x="1160463" y="0"/>
                </a:cubicBezTo>
                <a:cubicBezTo>
                  <a:pt x="1270058" y="-9935"/>
                  <a:pt x="1446387" y="-3629"/>
                  <a:pt x="1638300" y="0"/>
                </a:cubicBezTo>
                <a:cubicBezTo>
                  <a:pt x="1634866" y="77323"/>
                  <a:pt x="1623724" y="184892"/>
                  <a:pt x="1638300" y="359073"/>
                </a:cubicBezTo>
                <a:lnTo>
                  <a:pt x="1638300" y="359073"/>
                </a:lnTo>
                <a:cubicBezTo>
                  <a:pt x="1644127" y="432083"/>
                  <a:pt x="1641433" y="468296"/>
                  <a:pt x="1638300" y="512962"/>
                </a:cubicBezTo>
                <a:cubicBezTo>
                  <a:pt x="1633376" y="539161"/>
                  <a:pt x="1635646" y="581375"/>
                  <a:pt x="1638300" y="615554"/>
                </a:cubicBezTo>
                <a:cubicBezTo>
                  <a:pt x="1507868" y="618174"/>
                  <a:pt x="1314642" y="604131"/>
                  <a:pt x="1179576" y="615554"/>
                </a:cubicBezTo>
                <a:cubicBezTo>
                  <a:pt x="1044510" y="626977"/>
                  <a:pt x="875079" y="631424"/>
                  <a:pt x="682625" y="615554"/>
                </a:cubicBezTo>
                <a:cubicBezTo>
                  <a:pt x="493098" y="624179"/>
                  <a:pt x="464486" y="627379"/>
                  <a:pt x="273050" y="615554"/>
                </a:cubicBezTo>
                <a:lnTo>
                  <a:pt x="273050" y="615554"/>
                </a:lnTo>
                <a:cubicBezTo>
                  <a:pt x="190725" y="622955"/>
                  <a:pt x="114715" y="625086"/>
                  <a:pt x="0" y="615554"/>
                </a:cubicBezTo>
                <a:cubicBezTo>
                  <a:pt x="118" y="577682"/>
                  <a:pt x="-755" y="539133"/>
                  <a:pt x="0" y="512962"/>
                </a:cubicBezTo>
                <a:cubicBezTo>
                  <a:pt x="-179178" y="564502"/>
                  <a:pt x="-212834" y="560353"/>
                  <a:pt x="-412901" y="621808"/>
                </a:cubicBezTo>
                <a:cubicBezTo>
                  <a:pt x="-229997" y="516043"/>
                  <a:pt x="-107785" y="420041"/>
                  <a:pt x="0" y="359073"/>
                </a:cubicBezTo>
                <a:cubicBezTo>
                  <a:pt x="-1632" y="269267"/>
                  <a:pt x="-16803" y="94081"/>
                  <a:pt x="0" y="0"/>
                </a:cubicBezTo>
                <a:close/>
              </a:path>
              <a:path w="1638300" h="615554" stroke="0" extrusionOk="0">
                <a:moveTo>
                  <a:pt x="0" y="0"/>
                </a:moveTo>
                <a:cubicBezTo>
                  <a:pt x="120660" y="12339"/>
                  <a:pt x="210891" y="-13513"/>
                  <a:pt x="273050" y="0"/>
                </a:cubicBezTo>
                <a:lnTo>
                  <a:pt x="273050" y="0"/>
                </a:lnTo>
                <a:cubicBezTo>
                  <a:pt x="473212" y="16285"/>
                  <a:pt x="514044" y="-4963"/>
                  <a:pt x="682625" y="0"/>
                </a:cubicBezTo>
                <a:cubicBezTo>
                  <a:pt x="783622" y="-22131"/>
                  <a:pt x="1038466" y="7197"/>
                  <a:pt x="1131792" y="0"/>
                </a:cubicBezTo>
                <a:cubicBezTo>
                  <a:pt x="1225118" y="-7197"/>
                  <a:pt x="1511595" y="2919"/>
                  <a:pt x="1638300" y="0"/>
                </a:cubicBezTo>
                <a:cubicBezTo>
                  <a:pt x="1651438" y="168363"/>
                  <a:pt x="1655563" y="183095"/>
                  <a:pt x="1638300" y="359073"/>
                </a:cubicBezTo>
                <a:lnTo>
                  <a:pt x="1638300" y="359073"/>
                </a:lnTo>
                <a:cubicBezTo>
                  <a:pt x="1637197" y="428357"/>
                  <a:pt x="1631936" y="464972"/>
                  <a:pt x="1638300" y="512962"/>
                </a:cubicBezTo>
                <a:cubicBezTo>
                  <a:pt x="1637290" y="539678"/>
                  <a:pt x="1638405" y="568844"/>
                  <a:pt x="1638300" y="615554"/>
                </a:cubicBezTo>
                <a:cubicBezTo>
                  <a:pt x="1513209" y="628843"/>
                  <a:pt x="1256503" y="625952"/>
                  <a:pt x="1141349" y="615554"/>
                </a:cubicBezTo>
                <a:cubicBezTo>
                  <a:pt x="1026195" y="605156"/>
                  <a:pt x="873158" y="597499"/>
                  <a:pt x="682625" y="615554"/>
                </a:cubicBezTo>
                <a:cubicBezTo>
                  <a:pt x="523588" y="600219"/>
                  <a:pt x="434388" y="607644"/>
                  <a:pt x="273050" y="615554"/>
                </a:cubicBezTo>
                <a:lnTo>
                  <a:pt x="273050" y="615554"/>
                </a:lnTo>
                <a:cubicBezTo>
                  <a:pt x="150495" y="603194"/>
                  <a:pt x="62156" y="626423"/>
                  <a:pt x="0" y="615554"/>
                </a:cubicBezTo>
                <a:cubicBezTo>
                  <a:pt x="465" y="572474"/>
                  <a:pt x="4503" y="541075"/>
                  <a:pt x="0" y="512962"/>
                </a:cubicBezTo>
                <a:cubicBezTo>
                  <a:pt x="-163338" y="575786"/>
                  <a:pt x="-238457" y="581564"/>
                  <a:pt x="-412901" y="621808"/>
                </a:cubicBezTo>
                <a:cubicBezTo>
                  <a:pt x="-286556" y="516680"/>
                  <a:pt x="-81240" y="432691"/>
                  <a:pt x="0" y="359073"/>
                </a:cubicBezTo>
                <a:cubicBezTo>
                  <a:pt x="-221" y="230401"/>
                  <a:pt x="556" y="17335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91492425">
                  <a:prstGeom prst="wedgeRectCallout">
                    <a:avLst>
                      <a:gd name="adj1" fmla="val -75203"/>
                      <a:gd name="adj2" fmla="val 5101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因果（</a:t>
            </a:r>
            <a:r>
              <a:rPr lang="zh-CN" altLang="en-US" kern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掩码）注意力</a:t>
            </a: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机制</a:t>
            </a:r>
          </a:p>
        </p:txBody>
      </p:sp>
    </p:spTree>
    <p:extLst>
      <p:ext uri="{BB962C8B-B14F-4D97-AF65-F5344CB8AC3E}">
        <p14:creationId xmlns:p14="http://schemas.microsoft.com/office/powerpoint/2010/main" val="12358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架构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341833361-5c2d6a9d-2cbf-4b01-9ce1-bdf8e190dc42">
            <a:hlinkClick r:id="" action="ppaction://media"/>
            <a:extLst>
              <a:ext uri="{FF2B5EF4-FFF2-40B4-BE49-F238E27FC236}">
                <a16:creationId xmlns:a16="http://schemas.microsoft.com/office/drawing/2014/main" id="{633BB16B-471A-4710-913F-B434985458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796" y="1011776"/>
            <a:ext cx="8092733" cy="53459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505669-CD4E-405F-81CD-65ABB0D33E8E}"/>
              </a:ext>
            </a:extLst>
          </p:cNvPr>
          <p:cNvSpPr txBox="1"/>
          <p:nvPr/>
        </p:nvSpPr>
        <p:spPr>
          <a:xfrm>
            <a:off x="449796" y="6357755"/>
            <a:ext cx="45300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1589C"/>
                </a:solidFill>
                <a:latin typeface="Arial" panose="020B0604020202020204" pitchFamily="34" charset="0"/>
                <a:ea typeface="方正兰亭中黑_GBK" panose="02000000000000000000" pitchFamily="2" charset="-122"/>
              </a:rPr>
              <a:t>https://poloclub.github.io/transformer-explainer/</a:t>
            </a:r>
          </a:p>
        </p:txBody>
      </p:sp>
    </p:spTree>
    <p:extLst>
      <p:ext uri="{BB962C8B-B14F-4D97-AF65-F5344CB8AC3E}">
        <p14:creationId xmlns:p14="http://schemas.microsoft.com/office/powerpoint/2010/main" val="211929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应用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7064EB-8A2E-41FE-830F-B55D5E3C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84" y="2379857"/>
            <a:ext cx="7720432" cy="3658916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FC0E5EE-1B7E-4F2C-86A3-38C44146A951}"/>
              </a:ext>
            </a:extLst>
          </p:cNvPr>
          <p:cNvSpPr txBox="1">
            <a:spLocks/>
          </p:cNvSpPr>
          <p:nvPr/>
        </p:nvSpPr>
        <p:spPr bwMode="auto">
          <a:xfrm>
            <a:off x="265018" y="1189995"/>
            <a:ext cx="8557969" cy="969545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GPT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Encoder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Decoder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在预训练模型方面的初次尝试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17E844-DC47-497E-917D-4CB85A2DD841}"/>
              </a:ext>
            </a:extLst>
          </p:cNvPr>
          <p:cNvSpPr txBox="1"/>
          <p:nvPr/>
        </p:nvSpPr>
        <p:spPr>
          <a:xfrm>
            <a:off x="1293778" y="6259090"/>
            <a:ext cx="3015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发表时间：</a:t>
            </a:r>
            <a:r>
              <a:rPr lang="en-US" altLang="zh-CN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2018</a:t>
            </a:r>
            <a:r>
              <a:rPr lang="zh-CN" altLang="en-US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0E73DD-9CB0-452B-A33C-B0A04D259282}"/>
              </a:ext>
            </a:extLst>
          </p:cNvPr>
          <p:cNvSpPr txBox="1"/>
          <p:nvPr/>
        </p:nvSpPr>
        <p:spPr>
          <a:xfrm>
            <a:off x="4834650" y="6259090"/>
            <a:ext cx="3015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发表时间：</a:t>
            </a:r>
            <a:r>
              <a:rPr lang="en-US" altLang="zh-CN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2018</a:t>
            </a:r>
            <a:r>
              <a:rPr lang="zh-CN" altLang="en-US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04717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4646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3.4.3 Transformer</a:t>
            </a:r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应用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FC0E5EE-1B7E-4F2C-86A3-38C44146A951}"/>
              </a:ext>
            </a:extLst>
          </p:cNvPr>
          <p:cNvSpPr txBox="1">
            <a:spLocks/>
          </p:cNvSpPr>
          <p:nvPr/>
        </p:nvSpPr>
        <p:spPr bwMode="auto">
          <a:xfrm>
            <a:off x="265018" y="1189995"/>
            <a:ext cx="8655246" cy="979273"/>
          </a:xfrm>
          <a:prstGeom prst="rect">
            <a:avLst/>
          </a:prstGeom>
          <a:solidFill>
            <a:srgbClr val="EC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600"/>
              </a:spcBef>
              <a:buClr>
                <a:srgbClr val="31589C"/>
              </a:buClr>
              <a:buFont typeface="Wingdings" pitchFamily="2" charset="2"/>
              <a:buChar char="n"/>
              <a:defRPr/>
            </a:pP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Text-to-Text Transfer Transformer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在预训练模型的尝试</a:t>
            </a:r>
            <a:endParaRPr lang="en-US" altLang="zh-CN" sz="2400" b="0" kern="0" dirty="0">
              <a:solidFill>
                <a:srgbClr val="31589C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92060F-956F-44F5-BFEA-CB4B5A16E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8" y="2757749"/>
            <a:ext cx="8655246" cy="29246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7F8F00-8AD1-4E18-B05F-0ABE702AFB9A}"/>
              </a:ext>
            </a:extLst>
          </p:cNvPr>
          <p:cNvSpPr txBox="1"/>
          <p:nvPr/>
        </p:nvSpPr>
        <p:spPr>
          <a:xfrm>
            <a:off x="265018" y="6270857"/>
            <a:ext cx="5099258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1589C"/>
              </a:buClr>
              <a:defRPr/>
            </a:pPr>
            <a:r>
              <a:rPr lang="zh-CN" altLang="en-US" sz="1400" dirty="0">
                <a:solidFill>
                  <a:srgbClr val="31589C"/>
                </a:solidFill>
                <a:latin typeface="Arial" panose="020B0604020202020204" pitchFamily="34" charset="0"/>
                <a:ea typeface="方正兰亭中黑_GBK" panose="02000000000000000000" pitchFamily="2" charset="-122"/>
              </a:rPr>
              <a:t>https://arxiv.org/pdf/1910.10683</a:t>
            </a:r>
          </a:p>
        </p:txBody>
      </p:sp>
    </p:spTree>
    <p:extLst>
      <p:ext uri="{BB962C8B-B14F-4D97-AF65-F5344CB8AC3E}">
        <p14:creationId xmlns:p14="http://schemas.microsoft.com/office/powerpoint/2010/main" val="1696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10599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概述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24039" y="1197188"/>
            <a:ext cx="8495284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神经网络机器翻译（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Neural Machine </a:t>
            </a:r>
            <a:r>
              <a:rPr lang="en-US" altLang="zh-CN" sz="2000" kern="0" dirty="0" err="1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Translation，NMT</a:t>
            </a:r>
            <a:r>
              <a:rPr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）</a:t>
            </a:r>
            <a:endParaRPr lang="zh-CN" altLang="zh-CN" sz="2000" kern="0" dirty="0">
              <a:solidFill>
                <a:srgbClr val="FF0000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6518" y="1797430"/>
            <a:ext cx="8458050" cy="240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spcBef>
                <a:spcPts val="1200"/>
              </a:spcBef>
              <a:buFontTx/>
              <a:buChar char="–"/>
            </a:pP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利用神经网络对翻译过程进行建模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20000"/>
              </a:lnSpc>
              <a:spcBef>
                <a:spcPts val="1200"/>
              </a:spcBef>
              <a:buFontTx/>
              <a:buChar char="–"/>
            </a:pP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end-to-end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seq2seq</a:t>
            </a:r>
          </a:p>
          <a:p>
            <a:pPr marL="742950" lvl="1" indent="-285750">
              <a:lnSpc>
                <a:spcPct val="120000"/>
              </a:lnSpc>
              <a:spcBef>
                <a:spcPts val="1200"/>
              </a:spcBef>
              <a:buFontTx/>
              <a:buChar char="–"/>
            </a:pP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以平行预料（源与目标语种的句子对）为输入，采用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框架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进行训练：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Encoder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把源句子转化为“有意义”的向量，然后向量被</a:t>
            </a:r>
            <a:r>
              <a:rPr lang="en-US" altLang="zh-CN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Decoder</a:t>
            </a:r>
            <a:r>
              <a:rPr lang="zh-CN" altLang="en-US" sz="220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解码，得到目标句子</a:t>
            </a:r>
            <a:endParaRPr lang="en-US" altLang="zh-CN" sz="220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4" descr="https://github.com/tensorflow/nmt/raw/master/nmt/g3doc/img/encd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580" y="4617799"/>
            <a:ext cx="5848586" cy="83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39937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hlinkClick r:id="rId4"/>
              </a:rPr>
              <a:t>https://raw.githubusercontent.com/lmthang/thesis/master/thesis.pdf</a:t>
            </a:r>
            <a:r>
              <a:rPr lang="en-US" altLang="zh-CN" sz="1100" dirty="0"/>
              <a:t>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8104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10599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概述</a:t>
            </a:r>
            <a:endParaRPr lang="zh-CN" altLang="en-US" sz="3400" kern="0" dirty="0">
              <a:solidFill>
                <a:srgbClr val="1557AE"/>
              </a:solidFill>
              <a:latin typeface="Times New Roman" panose="02020603050405020304" pitchFamily="18" charset="0"/>
              <a:ea typeface="方正兰亭中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518059" y="1095769"/>
            <a:ext cx="6936841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NMT</a:t>
            </a: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性能优于</a:t>
            </a:r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SMT</a:t>
            </a:r>
            <a:endParaRPr lang="zh-CN" altLang="zh-CN" sz="2400" b="0" dirty="0">
              <a:solidFill>
                <a:srgbClr val="FF0000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547382"/>
            <a:ext cx="5772150" cy="3457575"/>
          </a:xfrm>
          <a:prstGeom prst="rect">
            <a:avLst/>
          </a:prstGeom>
        </p:spPr>
      </p:pic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518059" y="5299469"/>
            <a:ext cx="6936841" cy="5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不足：</a:t>
            </a:r>
            <a:r>
              <a:rPr lang="zh-CN" altLang="en-US" sz="2400" b="0" kern="0" dirty="0">
                <a:solidFill>
                  <a:srgbClr val="31589C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长句子、低频词、依赖语料、可解释性</a:t>
            </a:r>
            <a:endParaRPr lang="zh-CN" altLang="zh-CN" sz="2400" b="0" dirty="0">
              <a:solidFill>
                <a:srgbClr val="31589C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066" y="6147588"/>
            <a:ext cx="8558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Wu Y, Schuster M, Chen Z, et al. Google's Neural Machine Translation System: Bridging the Gap between Human and Machine Translation. </a:t>
            </a:r>
            <a:r>
              <a:rPr lang="en-US" altLang="zh-CN" sz="1400" dirty="0" err="1">
                <a:solidFill>
                  <a:srgbClr val="0000FF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: Computation and Language, 2016.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68445" y="309854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得出几个结论？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592" y="188640"/>
            <a:ext cx="46506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3.4.1 RNN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3400" kern="0" dirty="0">
                <a:solidFill>
                  <a:srgbClr val="1557AE"/>
                </a:solidFill>
                <a:latin typeface="Times New Roman" panose="02020603050405020304" pitchFamily="18" charset="0"/>
                <a:ea typeface="方正兰亭中黑_GBK" panose="02000000000000000000" pitchFamily="2" charset="-122"/>
                <a:cs typeface="Times New Roman" panose="02020603050405020304" pitchFamily="18" charset="0"/>
              </a:rPr>
              <a:t>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1" y="963739"/>
            <a:ext cx="8035996" cy="534477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384011"/>
            <a:ext cx="758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from Abigail See’s PPT (https://web.stanford.edu/class/archive/cs/cs224n/cs224n.1184/lectures/lecture8.pdf)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7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"/>
    </mc:Choice>
    <mc:Fallback xmlns="">
      <p:transition spd="slow" advTm="1788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默认设计模板">
      <a:majorFont>
        <a:latin typeface="Tahoma"/>
        <a:ea typeface="黑体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itchFamily="49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itchFamily="49" charset="-122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38555</TotalTime>
  <Words>3453</Words>
  <Application>Microsoft Office PowerPoint</Application>
  <PresentationFormat>全屏显示(4:3)</PresentationFormat>
  <Paragraphs>427</Paragraphs>
  <Slides>66</Slides>
  <Notes>65</Notes>
  <HiddenSlides>0</HiddenSlides>
  <MMClips>2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6" baseType="lpstr">
      <vt:lpstr>Cambria Math</vt:lpstr>
      <vt:lpstr>微软雅黑</vt:lpstr>
      <vt:lpstr>Calibri</vt:lpstr>
      <vt:lpstr>arial</vt:lpstr>
      <vt:lpstr>Palatino Linotype</vt:lpstr>
      <vt:lpstr>方正兰亭中黑_GBK</vt:lpstr>
      <vt:lpstr>arial</vt:lpstr>
      <vt:lpstr>Tahoma</vt:lpstr>
      <vt:lpstr>Wingdings</vt:lpstr>
      <vt:lpstr>华文中宋</vt:lpstr>
      <vt:lpstr>黑体</vt:lpstr>
      <vt:lpstr>楷体</vt:lpstr>
      <vt:lpstr>宋体</vt:lpstr>
      <vt:lpstr>微软雅黑</vt:lpstr>
      <vt:lpstr>Times New Roman</vt:lpstr>
      <vt:lpstr>Office 主题</vt:lpstr>
      <vt:lpstr>自定义设计方案</vt:lpstr>
      <vt:lpstr>默认设计模板</vt:lpstr>
      <vt:lpstr>1_Office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刘均</dc:creator>
  <cp:lastModifiedBy>jie ma</cp:lastModifiedBy>
  <cp:revision>1736</cp:revision>
  <cp:lastPrinted>2015-09-08T03:57:43Z</cp:lastPrinted>
  <dcterms:created xsi:type="dcterms:W3CDTF">2015-09-04T08:06:26Z</dcterms:created>
  <dcterms:modified xsi:type="dcterms:W3CDTF">2024-10-25T03:16:17Z</dcterms:modified>
</cp:coreProperties>
</file>